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47"/>
  </p:notesMasterIdLst>
  <p:sldIdLst>
    <p:sldId id="256" r:id="rId2"/>
    <p:sldId id="257" r:id="rId3"/>
    <p:sldId id="268" r:id="rId4"/>
    <p:sldId id="269" r:id="rId5"/>
    <p:sldId id="260" r:id="rId6"/>
    <p:sldId id="261" r:id="rId7"/>
    <p:sldId id="270" r:id="rId8"/>
    <p:sldId id="276" r:id="rId9"/>
    <p:sldId id="275" r:id="rId10"/>
    <p:sldId id="272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35" r:id="rId19"/>
    <p:sldId id="336" r:id="rId20"/>
    <p:sldId id="337" r:id="rId21"/>
    <p:sldId id="338" r:id="rId22"/>
    <p:sldId id="339" r:id="rId23"/>
    <p:sldId id="265" r:id="rId24"/>
    <p:sldId id="299" r:id="rId25"/>
    <p:sldId id="326" r:id="rId26"/>
    <p:sldId id="274" r:id="rId27"/>
    <p:sldId id="297" r:id="rId28"/>
    <p:sldId id="300" r:id="rId29"/>
    <p:sldId id="288" r:id="rId30"/>
    <p:sldId id="327" r:id="rId31"/>
    <p:sldId id="302" r:id="rId32"/>
    <p:sldId id="283" r:id="rId33"/>
    <p:sldId id="305" r:id="rId34"/>
    <p:sldId id="310" r:id="rId35"/>
    <p:sldId id="287" r:id="rId36"/>
    <p:sldId id="301" r:id="rId37"/>
    <p:sldId id="320" r:id="rId38"/>
    <p:sldId id="280" r:id="rId39"/>
    <p:sldId id="279" r:id="rId40"/>
    <p:sldId id="281" r:id="rId41"/>
    <p:sldId id="282" r:id="rId42"/>
    <p:sldId id="325" r:id="rId43"/>
    <p:sldId id="324" r:id="rId44"/>
    <p:sldId id="277" r:id="rId45"/>
    <p:sldId id="278" r:id="rId46"/>
  </p:sldIdLst>
  <p:sldSz cx="9144000" cy="5143500" type="screen16x9"/>
  <p:notesSz cx="6858000" cy="9144000"/>
  <p:embeddedFontLst>
    <p:embeddedFont>
      <p:font typeface="BM HANNA 11yrs old OTF" panose="020B0600000101010101" pitchFamily="34" charset="-127"/>
      <p:regular r:id="rId48"/>
    </p:embeddedFont>
    <p:embeddedFont>
      <p:font typeface="Cambria Math" panose="02040503050406030204" pitchFamily="18" charset="0"/>
      <p:regular r:id="rId49"/>
    </p:embeddedFont>
    <p:embeddedFont>
      <p:font typeface="Century Gothic" panose="020B0502020202020204" pitchFamily="34" charset="0"/>
      <p:regular r:id="rId50"/>
      <p:bold r:id="rId51"/>
      <p:italic r:id="rId52"/>
      <p:boldItalic r:id="rId53"/>
    </p:embeddedFont>
    <p:embeddedFont>
      <p:font typeface="Gmarket Sans TTF Bold" panose="02000000000000000000" pitchFamily="2" charset="-128"/>
      <p:bold r:id="rId54"/>
    </p:embeddedFont>
    <p:embeddedFont>
      <p:font typeface="Gmarket Sans TTF Medium" panose="02000000000000000000" pitchFamily="2" charset="-128"/>
      <p:regular r:id="rId55"/>
    </p:embeddedFont>
    <p:embeddedFont>
      <p:font typeface="배달의민족 한나는 열한살" panose="020B0600000101010101" pitchFamily="34" charset="-127"/>
      <p:regular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77B4"/>
    <a:srgbClr val="E60000"/>
    <a:srgbClr val="494949"/>
    <a:srgbClr val="D2B901"/>
    <a:srgbClr val="FB7F04"/>
    <a:srgbClr val="4C4C4C"/>
    <a:srgbClr val="8D8D8D"/>
    <a:srgbClr val="777777"/>
    <a:srgbClr val="D2B904"/>
    <a:srgbClr val="FFAA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66"/>
    <p:restoredTop sz="85100"/>
  </p:normalViewPr>
  <p:slideViewPr>
    <p:cSldViewPr snapToGrid="0">
      <p:cViewPr>
        <p:scale>
          <a:sx n="114" d="100"/>
          <a:sy n="114" d="100"/>
        </p:scale>
        <p:origin x="-640" y="5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2022년</c:v>
                </c:pt>
              </c:strCache>
            </c:strRef>
          </c:tx>
          <c:spPr>
            <a:solidFill>
              <a:schemeClr val="tx2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Sheet1!$A$2:$A$6</c:f>
              <c:strCache>
                <c:ptCount val="5"/>
                <c:pt idx="0">
                  <c:v>18'</c:v>
                </c:pt>
                <c:pt idx="1">
                  <c:v>19'</c:v>
                </c:pt>
                <c:pt idx="2">
                  <c:v>20'</c:v>
                </c:pt>
                <c:pt idx="3">
                  <c:v>21'</c:v>
                </c:pt>
                <c:pt idx="4">
                  <c:v>22'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1884</c:v>
                </c:pt>
                <c:pt idx="1">
                  <c:v>1792</c:v>
                </c:pt>
                <c:pt idx="2">
                  <c:v>1688</c:v>
                </c:pt>
                <c:pt idx="3">
                  <c:v>1565</c:v>
                </c:pt>
                <c:pt idx="4">
                  <c:v>1448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54-0D4D-91A5-99246048285A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19'</c:v>
                </c:pt>
              </c:strCache>
            </c:strRef>
          </c:tx>
          <c:spPr>
            <a:solidFill>
              <a:srgbClr val="D2B90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Sheet1!$A$2:$A$6</c:f>
              <c:strCache>
                <c:ptCount val="5"/>
                <c:pt idx="0">
                  <c:v>18'</c:v>
                </c:pt>
                <c:pt idx="1">
                  <c:v>19'</c:v>
                </c:pt>
                <c:pt idx="2">
                  <c:v>20'</c:v>
                </c:pt>
                <c:pt idx="3">
                  <c:v>21'</c:v>
                </c:pt>
                <c:pt idx="4">
                  <c:v>22'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327</c:v>
                </c:pt>
                <c:pt idx="1">
                  <c:v>303</c:v>
                </c:pt>
                <c:pt idx="2">
                  <c:v>275</c:v>
                </c:pt>
                <c:pt idx="3">
                  <c:v>261</c:v>
                </c:pt>
                <c:pt idx="4">
                  <c:v>249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B54-0D4D-91A5-99246048285A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20'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18'</c:v>
                </c:pt>
                <c:pt idx="1">
                  <c:v>19'</c:v>
                </c:pt>
                <c:pt idx="2">
                  <c:v>20'</c:v>
                </c:pt>
                <c:pt idx="3">
                  <c:v>21'</c:v>
                </c:pt>
                <c:pt idx="4">
                  <c:v>22'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3B54-0D4D-91A5-99246048285A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21'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18'</c:v>
                </c:pt>
                <c:pt idx="1">
                  <c:v>19'</c:v>
                </c:pt>
                <c:pt idx="2">
                  <c:v>20'</c:v>
                </c:pt>
                <c:pt idx="3">
                  <c:v>21'</c:v>
                </c:pt>
                <c:pt idx="4">
                  <c:v>22'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3-3B54-0D4D-91A5-99246048285A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22'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18'</c:v>
                </c:pt>
                <c:pt idx="1">
                  <c:v>19'</c:v>
                </c:pt>
                <c:pt idx="2">
                  <c:v>20'</c:v>
                </c:pt>
                <c:pt idx="3">
                  <c:v>21'</c:v>
                </c:pt>
                <c:pt idx="4">
                  <c:v>22'</c:v>
                </c:pt>
              </c:strCache>
            </c:strRef>
          </c:cat>
          <c:val>
            <c:numRef>
              <c:f>Sheet1!$F$2:$F$6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4-3B54-0D4D-91A5-99246048285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29367120"/>
        <c:axId val="1129368848"/>
      </c:barChart>
      <c:catAx>
        <c:axId val="1129367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  <a:cs typeface="+mn-cs"/>
              </a:defRPr>
            </a:pPr>
            <a:endParaRPr lang="en-KR"/>
          </a:p>
        </c:txPr>
        <c:crossAx val="1129368848"/>
        <c:crosses val="autoZero"/>
        <c:auto val="1"/>
        <c:lblAlgn val="ctr"/>
        <c:lblOffset val="100"/>
        <c:noMultiLvlLbl val="0"/>
      </c:catAx>
      <c:valAx>
        <c:axId val="1129368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  <a:cs typeface="+mn-cs"/>
              </a:defRPr>
            </a:pPr>
            <a:endParaRPr lang="en-KR"/>
          </a:p>
        </c:txPr>
        <c:crossAx val="11293671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2022년</c:v>
                </c:pt>
              </c:strCache>
            </c:strRef>
          </c:tx>
          <c:spPr>
            <a:solidFill>
              <a:schemeClr val="tx2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Sheet1!$A$2:$A$6</c:f>
              <c:strCache>
                <c:ptCount val="5"/>
                <c:pt idx="0">
                  <c:v>A 앱</c:v>
                </c:pt>
                <c:pt idx="1">
                  <c:v>B 앱</c:v>
                </c:pt>
                <c:pt idx="2">
                  <c:v>C 앱</c:v>
                </c:pt>
                <c:pt idx="3">
                  <c:v>D 앱</c:v>
                </c:pt>
                <c:pt idx="4">
                  <c:v>E 앱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</c:v>
                </c:pt>
                <c:pt idx="1">
                  <c:v>5</c:v>
                </c:pt>
                <c:pt idx="2">
                  <c:v>27</c:v>
                </c:pt>
                <c:pt idx="3">
                  <c:v>22</c:v>
                </c:pt>
                <c:pt idx="4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7B-0F46-BC86-4ED9FCE2E083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B 앱</c:v>
                </c:pt>
              </c:strCache>
            </c:strRef>
          </c:tx>
          <c:spPr>
            <a:solidFill>
              <a:srgbClr val="D2B90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Sheet1!$A$2:$A$6</c:f>
              <c:strCache>
                <c:ptCount val="5"/>
                <c:pt idx="0">
                  <c:v>A 앱</c:v>
                </c:pt>
                <c:pt idx="1">
                  <c:v>B 앱</c:v>
                </c:pt>
                <c:pt idx="2">
                  <c:v>C 앱</c:v>
                </c:pt>
                <c:pt idx="3">
                  <c:v>D 앱</c:v>
                </c:pt>
                <c:pt idx="4">
                  <c:v>E 앱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10</c:v>
                </c:pt>
                <c:pt idx="1">
                  <c:v>10</c:v>
                </c:pt>
                <c:pt idx="2">
                  <c:v>30</c:v>
                </c:pt>
                <c:pt idx="3">
                  <c:v>40</c:v>
                </c:pt>
                <c:pt idx="4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7B-0F46-BC86-4ED9FCE2E083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C 앱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A 앱</c:v>
                </c:pt>
                <c:pt idx="1">
                  <c:v>B 앱</c:v>
                </c:pt>
                <c:pt idx="2">
                  <c:v>C 앱</c:v>
                </c:pt>
                <c:pt idx="3">
                  <c:v>D 앱</c:v>
                </c:pt>
                <c:pt idx="4">
                  <c:v>E 앱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9E7B-0F46-BC86-4ED9FCE2E083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D 앱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A 앱</c:v>
                </c:pt>
                <c:pt idx="1">
                  <c:v>B 앱</c:v>
                </c:pt>
                <c:pt idx="2">
                  <c:v>C 앱</c:v>
                </c:pt>
                <c:pt idx="3">
                  <c:v>D 앱</c:v>
                </c:pt>
                <c:pt idx="4">
                  <c:v>E 앱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3-9E7B-0F46-BC86-4ED9FCE2E083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E 앱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A 앱</c:v>
                </c:pt>
                <c:pt idx="1">
                  <c:v>B 앱</c:v>
                </c:pt>
                <c:pt idx="2">
                  <c:v>C 앱</c:v>
                </c:pt>
                <c:pt idx="3">
                  <c:v>D 앱</c:v>
                </c:pt>
                <c:pt idx="4">
                  <c:v>E 앱</c:v>
                </c:pt>
              </c:strCache>
            </c:strRef>
          </c:cat>
          <c:val>
            <c:numRef>
              <c:f>Sheet1!$F$2:$F$6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4-9E7B-0F46-BC86-4ED9FCE2E08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29367120"/>
        <c:axId val="1129368848"/>
      </c:barChart>
      <c:catAx>
        <c:axId val="1129367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  <a:cs typeface="+mn-cs"/>
              </a:defRPr>
            </a:pPr>
            <a:endParaRPr lang="en-KR"/>
          </a:p>
        </c:txPr>
        <c:crossAx val="1129368848"/>
        <c:crosses val="autoZero"/>
        <c:auto val="1"/>
        <c:lblAlgn val="ctr"/>
        <c:lblOffset val="100"/>
        <c:noMultiLvlLbl val="0"/>
      </c:catAx>
      <c:valAx>
        <c:axId val="1129368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  <a:cs typeface="+mn-cs"/>
              </a:defRPr>
            </a:pPr>
            <a:endParaRPr lang="en-KR"/>
          </a:p>
        </c:txPr>
        <c:crossAx val="11293671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ofPieChart>
        <c:ofPieType val="bar"/>
        <c:varyColors val="1"/>
        <c:ser>
          <c:idx val="0"/>
          <c:order val="0"/>
          <c:spPr>
            <a:solidFill>
              <a:schemeClr val="accent5">
                <a:lumMod val="20000"/>
                <a:lumOff val="80000"/>
              </a:schemeClr>
            </a:solidFill>
          </c:spPr>
          <c:explosion val="1"/>
          <c:dPt>
            <c:idx val="0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35D-E24D-A8D4-4FCBEF383401}"/>
              </c:ext>
            </c:extLst>
          </c:dPt>
          <c:dPt>
            <c:idx val="1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35D-E24D-A8D4-4FCBEF383401}"/>
              </c:ext>
            </c:extLst>
          </c:dPt>
          <c:dPt>
            <c:idx val="2"/>
            <c:bubble3D val="0"/>
            <c:spPr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35D-E24D-A8D4-4FCBEF383401}"/>
              </c:ext>
            </c:extLst>
          </c:dPt>
          <c:dPt>
            <c:idx val="3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35D-E24D-A8D4-4FCBEF383401}"/>
              </c:ext>
            </c:extLst>
          </c:dPt>
          <c:dPt>
            <c:idx val="4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35D-E24D-A8D4-4FCBEF383401}"/>
              </c:ext>
            </c:extLst>
          </c:dPt>
          <c:dPt>
            <c:idx val="5"/>
            <c:bubble3D val="0"/>
            <c:spPr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C35D-E24D-A8D4-4FCBEF383401}"/>
              </c:ext>
            </c:extLst>
          </c:dPt>
          <c:dPt>
            <c:idx val="6"/>
            <c:bubble3D val="0"/>
            <c:spPr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C35D-E24D-A8D4-4FCBEF383401}"/>
              </c:ext>
            </c:extLst>
          </c:dPt>
          <c:dPt>
            <c:idx val="7"/>
            <c:bubble3D val="0"/>
            <c:spPr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C35D-E24D-A8D4-4FCBEF383401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  <a:cs typeface="+mn-cs"/>
                      </a:defRPr>
                    </a:pPr>
                    <a:fld id="{E698DAA3-99D2-7A48-88FF-009923D7AE7A}" type="CATEGORYNAME">
                      <a:rPr lang="en-US" altLang="ko-KR" sz="1000" smtClean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rPr>
                      <a:pPr>
                        <a:defRPr sz="100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defRPr>
                      </a:pPr>
                      <a:t>[CATEGORY NAME]</a:t>
                    </a:fld>
                    <a:r>
                      <a:rPr lang="en-US" altLang="ko-KR" sz="1000" baseline="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rPr>
                      <a:t> </a:t>
                    </a:r>
                    <a:fld id="{DAAC6353-C284-DB4E-83A3-D3C42A876411}" type="VALUE">
                      <a:rPr lang="en-US" altLang="ko-KR" sz="1000" baseline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rPr>
                      <a:pPr>
                        <a:defRPr sz="100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defRPr>
                      </a:pPr>
                      <a:t>[VALUE]</a:t>
                    </a:fld>
                    <a:endParaRPr lang="en-US" altLang="ko-KR" sz="1000" baseline="0" dirty="0">
                      <a:latin typeface="Gmarket Sans TTF Medium" panose="02000000000000000000" pitchFamily="2" charset="-128"/>
                      <a:ea typeface="Gmarket Sans TTF Medium" panose="02000000000000000000" pitchFamily="2" charset="-128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Gmarket Sans TTF Medium" panose="02000000000000000000" pitchFamily="2" charset="-128"/>
                      <a:ea typeface="Gmarket Sans TTF Medium" panose="02000000000000000000" pitchFamily="2" charset="-128"/>
                      <a:cs typeface="+mn-cs"/>
                    </a:defRPr>
                  </a:pPr>
                  <a:endParaRPr lang="en-KR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272995949939794"/>
                      <c:h val="0.2054369119488566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35D-E24D-A8D4-4FCBEF383401}"/>
                </c:ext>
              </c:extLst>
            </c:dLbl>
            <c:dLbl>
              <c:idx val="1"/>
              <c:layout>
                <c:manualLayout>
                  <c:x val="0.11273192979895645"/>
                  <c:y val="0.12986275044810738"/>
                </c:manualLayout>
              </c:layout>
              <c:tx>
                <c:rich>
                  <a:bodyPr/>
                  <a:lstStyle/>
                  <a:p>
                    <a:fld id="{D3CB9CBC-799E-9A43-8623-F19337BD07C6}" type="CATEGORYNAME">
                      <a:rPr lang="en-US" altLang="ko-KR" smtClean="0"/>
                      <a:pPr/>
                      <a:t>[CATEGORY NAME]</a:t>
                    </a:fld>
                    <a:r>
                      <a:rPr lang="en-US" altLang="ko-KR" baseline="0" dirty="0"/>
                      <a:t> </a:t>
                    </a:r>
                    <a:fld id="{C212A1FC-B265-7D45-82CA-B9D50A33A1D8}" type="VALUE">
                      <a:rPr lang="en-US" altLang="ko-KR" baseline="0" dirty="0"/>
                      <a:pPr/>
                      <a:t>[VALUE]</a:t>
                    </a:fld>
                    <a:endParaRPr lang="en-US" altLang="ko-KR" baseline="0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C35D-E24D-A8D4-4FCBEF383401}"/>
                </c:ext>
              </c:extLst>
            </c:dLbl>
            <c:dLbl>
              <c:idx val="2"/>
              <c:layout>
                <c:manualLayout>
                  <c:x val="2.0737475827343345E-2"/>
                  <c:y val="0.11728172909575955"/>
                </c:manualLayout>
              </c:layout>
              <c:tx>
                <c:rich>
                  <a:bodyPr/>
                  <a:lstStyle/>
                  <a:p>
                    <a:fld id="{E148675D-09CE-9745-B779-F83B7A3068AA}" type="CATEGORYNAME">
                      <a:rPr lang="en-US" altLang="ko-KR" smtClean="0"/>
                      <a:pPr/>
                      <a:t>[CATEGORY NAME]</a:t>
                    </a:fld>
                    <a:r>
                      <a:rPr lang="en-US" altLang="ko-KR" baseline="0" dirty="0"/>
                      <a:t> </a:t>
                    </a:r>
                    <a:fld id="{061B02A1-3986-E248-8F86-3AA718F9C731}" type="VALUE">
                      <a:rPr lang="en-US" altLang="ko-KR" baseline="0"/>
                      <a:pPr/>
                      <a:t>[VALUE]</a:t>
                    </a:fld>
                    <a:endParaRPr lang="en-US" altLang="ko-KR" baseline="0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C35D-E24D-A8D4-4FCBEF383401}"/>
                </c:ext>
              </c:extLst>
            </c:dLbl>
            <c:dLbl>
              <c:idx val="3"/>
              <c:layout>
                <c:manualLayout>
                  <c:x val="-0.15233683948951368"/>
                  <c:y val="0.17195282448249968"/>
                </c:manualLayout>
              </c:layout>
              <c:tx>
                <c:rich>
                  <a:bodyPr/>
                  <a:lstStyle/>
                  <a:p>
                    <a:fld id="{6C0490E5-C244-AD49-9040-37E08017A65E}" type="CATEGORYNAME">
                      <a:rPr lang="en-US" altLang="ko-KR" smtClean="0"/>
                      <a:pPr/>
                      <a:t>[CATEGORY NAME]</a:t>
                    </a:fld>
                    <a:r>
                      <a:rPr lang="en-US" altLang="ko-KR" baseline="0" dirty="0"/>
                      <a:t> </a:t>
                    </a:r>
                    <a:fld id="{4B0FF112-211B-874A-8F9F-4DC2AF5C7E65}" type="VALUE">
                      <a:rPr lang="en-US" altLang="ko-KR" baseline="0"/>
                      <a:pPr/>
                      <a:t>[VALUE]</a:t>
                    </a:fld>
                    <a:endParaRPr lang="en-US" altLang="ko-KR" baseline="0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C35D-E24D-A8D4-4FCBEF383401}"/>
                </c:ext>
              </c:extLst>
            </c:dLbl>
            <c:dLbl>
              <c:idx val="4"/>
              <c:layout>
                <c:manualLayout>
                  <c:x val="-5.8882944564398527E-2"/>
                  <c:y val="2.5686494587261847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  <a:cs typeface="+mn-cs"/>
                      </a:defRPr>
                    </a:pPr>
                    <a:fld id="{C5628065-FBAD-5C46-94EA-021DF5826ED0}" type="CATEGORYNAME">
                      <a:rPr lang="en-US" altLang="ko-KR" sz="1000" smtClean="0"/>
                      <a:pPr>
                        <a:defRPr sz="100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defRPr>
                      </a:pPr>
                      <a:t>[CATEGORY NAME]</a:t>
                    </a:fld>
                    <a:r>
                      <a:rPr lang="en-US" altLang="ko-KR" sz="1000" baseline="0" dirty="0"/>
                      <a:t> </a:t>
                    </a:r>
                  </a:p>
                  <a:p>
                    <a:pPr>
                      <a:defRPr sz="100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defRPr>
                    </a:pPr>
                    <a:fld id="{4B9ECBE9-90B4-2846-8BE7-18E896E0C80C}" type="VALUE">
                      <a:rPr lang="en-US" altLang="ko-KR" sz="1000" baseline="0" smtClean="0"/>
                      <a:pPr>
                        <a:defRPr sz="100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defRPr>
                      </a:pPr>
                      <a:t>[VALUE]</a:t>
                    </a:fld>
                    <a:endParaRPr lang="en-KR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Gmarket Sans TTF Medium" panose="02000000000000000000" pitchFamily="2" charset="-128"/>
                      <a:ea typeface="Gmarket Sans TTF Medium" panose="02000000000000000000" pitchFamily="2" charset="-128"/>
                      <a:cs typeface="+mn-cs"/>
                    </a:defRPr>
                  </a:pPr>
                  <a:endParaRPr lang="en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585251172591448"/>
                      <c:h val="0.2971467035400688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C35D-E24D-A8D4-4FCBEF383401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50262D31-40F9-AC47-B490-937D01CFCA38}" type="CATEGORYNAME">
                      <a:rPr lang="en-US" altLang="ko-KR" sz="1000" smtClean="0"/>
                      <a:pPr/>
                      <a:t>[CATEGORY NAME]</a:t>
                    </a:fld>
                    <a:endParaRPr lang="en-US" altLang="ko-KR" sz="1000" baseline="0" dirty="0"/>
                  </a:p>
                  <a:p>
                    <a:r>
                      <a:rPr lang="en-US" altLang="ko-KR" sz="1000" baseline="0"/>
                      <a:t> </a:t>
                    </a:r>
                    <a:fld id="{5C302E0C-AC8D-4146-9E7D-E3269F13D65C}" type="VALUE">
                      <a:rPr lang="en-US" altLang="ko-KR" sz="1000" baseline="0"/>
                      <a:pPr/>
                      <a:t>[VALUE]</a:t>
                    </a:fld>
                    <a:endParaRPr lang="en-US" altLang="ko-KR" sz="1000" baseline="0"/>
                  </a:p>
                </c:rich>
              </c:tx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C35D-E24D-A8D4-4FCBEF383401}"/>
                </c:ext>
              </c:extLst>
            </c:dLbl>
            <c:dLbl>
              <c:idx val="6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8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  <a:cs typeface="+mn-cs"/>
                      </a:defRPr>
                    </a:pPr>
                    <a:fld id="{781C59AB-F857-FA46-A28C-BA3D783A7D4C}" type="CATEGORYNAME">
                      <a:rPr lang="en-US" altLang="ko-KR" sz="800" smtClean="0"/>
                      <a:pPr>
                        <a:defRPr sz="80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defRPr>
                      </a:pPr>
                      <a:t>[CATEGORY NAME]</a:t>
                    </a:fld>
                    <a:endParaRPr lang="en-US" altLang="ko-KR" sz="800" baseline="0"/>
                  </a:p>
                  <a:p>
                    <a:pPr>
                      <a:defRPr sz="80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defRPr>
                    </a:pPr>
                    <a:fld id="{27E68F55-24B0-0642-A3A8-1A7CAA4D7E34}" type="VALUE">
                      <a:rPr lang="en-US" altLang="ko-KR" sz="800" baseline="0" smtClean="0"/>
                      <a:pPr>
                        <a:defRPr sz="80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defRPr>
                      </a:pPr>
                      <a:t>[VALUE]</a:t>
                    </a:fld>
                    <a:endParaRPr lang="en-KR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Gmarket Sans TTF Medium" panose="02000000000000000000" pitchFamily="2" charset="-128"/>
                      <a:ea typeface="Gmarket Sans TTF Medium" panose="02000000000000000000" pitchFamily="2" charset="-128"/>
                      <a:cs typeface="+mn-cs"/>
                    </a:defRPr>
                  </a:pPr>
                  <a:endParaRPr lang="en-KR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D-C35D-E24D-A8D4-4FCBEF383401}"/>
                </c:ext>
              </c:extLst>
            </c:dLbl>
            <c:dLbl>
              <c:idx val="7"/>
              <c:layout>
                <c:manualLayout>
                  <c:x val="-0.18373675439401241"/>
                  <c:y val="4.0323668882351728E-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C35D-E24D-A8D4-4FCBEF38340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  <a:cs typeface="+mn-cs"/>
                  </a:defRPr>
                </a:pPr>
                <a:endParaRPr lang="en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Sheet1!$A$1:$G$1</c:f>
              <c:strCache>
                <c:ptCount val="7"/>
                <c:pt idx="0">
                  <c:v>Computer Engine</c:v>
                </c:pt>
                <c:pt idx="1">
                  <c:v>Big Query</c:v>
                </c:pt>
                <c:pt idx="2">
                  <c:v>Cloud SQL</c:v>
                </c:pt>
                <c:pt idx="3">
                  <c:v>Vertex AI</c:v>
                </c:pt>
                <c:pt idx="4">
                  <c:v>Kubernetes Engine</c:v>
                </c:pt>
                <c:pt idx="5">
                  <c:v>Networking</c:v>
                </c:pt>
                <c:pt idx="6">
                  <c:v>Backup for GKE</c:v>
                </c:pt>
              </c:strCache>
            </c:strRef>
          </c:cat>
          <c:val>
            <c:numRef>
              <c:f>Sheet1!$A$2:$G$2</c:f>
              <c:numCache>
                <c:formatCode>#,##0</c:formatCode>
                <c:ptCount val="7"/>
                <c:pt idx="0">
                  <c:v>2690425</c:v>
                </c:pt>
                <c:pt idx="1">
                  <c:v>1000000</c:v>
                </c:pt>
                <c:pt idx="2">
                  <c:v>828005</c:v>
                </c:pt>
                <c:pt idx="3">
                  <c:v>1000000</c:v>
                </c:pt>
                <c:pt idx="4">
                  <c:v>52352</c:v>
                </c:pt>
                <c:pt idx="5">
                  <c:v>29096</c:v>
                </c:pt>
                <c:pt idx="6">
                  <c:v>13341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C35D-E24D-A8D4-4FCBEF383401}"/>
            </c:ext>
          </c:extLst>
        </c:ser>
        <c:dLbls>
          <c:dLblPos val="bestFit"/>
          <c:showLegendKey val="0"/>
          <c:showVal val="1"/>
          <c:showCatName val="1"/>
          <c:showSerName val="0"/>
          <c:showPercent val="0"/>
          <c:showBubbleSize val="0"/>
          <c:showLeaderLines val="0"/>
        </c:dLbls>
        <c:gapWidth val="10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4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7686deb3e5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7686deb3e5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&lt;</a:t>
            </a:r>
            <a:r>
              <a:rPr lang="ko-KR" altLang="en-US" dirty="0"/>
              <a:t>인사</a:t>
            </a:r>
            <a:r>
              <a:rPr lang="en-US" altLang="ko-KR" dirty="0"/>
              <a:t>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안녕하세요</a:t>
            </a:r>
            <a:r>
              <a:rPr lang="en-US" altLang="ko-KR" dirty="0"/>
              <a:t>.</a:t>
            </a:r>
            <a:r>
              <a:rPr lang="ko-KR" altLang="en-US" dirty="0"/>
              <a:t> 구글 클라우드 기반 </a:t>
            </a:r>
            <a:r>
              <a:rPr lang="en-US" altLang="ko-KR" dirty="0"/>
              <a:t>AI </a:t>
            </a:r>
            <a:r>
              <a:rPr lang="ko-KR" altLang="en-US" dirty="0"/>
              <a:t>인재양성 프로그램 </a:t>
            </a:r>
            <a:r>
              <a:rPr lang="en-US" altLang="ko-KR" dirty="0"/>
              <a:t>3</a:t>
            </a:r>
            <a:r>
              <a:rPr lang="ko-KR" altLang="en-US" dirty="0"/>
              <a:t>조 팀 </a:t>
            </a:r>
            <a:r>
              <a:rPr lang="ko-KR" altLang="en-US" dirty="0" err="1"/>
              <a:t>밥조의</a:t>
            </a:r>
            <a:r>
              <a:rPr lang="ko-KR" altLang="en-US" dirty="0"/>
              <a:t> 팀장을 맡은 박지환입니다</a:t>
            </a:r>
            <a:r>
              <a:rPr lang="en-US" altLang="ko-KR" dirty="0"/>
              <a:t>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7698c50006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7698c50006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&lt;</a:t>
            </a:r>
            <a:r>
              <a:rPr lang="ko-KR" altLang="en-US" dirty="0"/>
              <a:t>트래픽 트리거</a:t>
            </a:r>
            <a:r>
              <a:rPr lang="en-US" altLang="ko-KR" dirty="0"/>
              <a:t>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추가적으로 저희 서비스를 사용하는 유저 중 정상적인 접근을 하는 유저를 제외한 비정상적인 접근을 시도하는 유저를 발견하고 조치하는 프로세스를 만들어보고자 클라우드 서비스 중 모니터링의 알림 서비스를 이용해보았습니다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모니터링 정책 설정을 통해 정상 범주를 넘어서는 오버 트래픽 발생 시 클라우드 시스템 내에서 개인 핸드폰으로의 </a:t>
            </a:r>
            <a:r>
              <a:rPr lang="ko-KR" altLang="en-US" dirty="0" err="1"/>
              <a:t>메세지</a:t>
            </a:r>
            <a:r>
              <a:rPr lang="ko-KR" altLang="en-US" dirty="0"/>
              <a:t> 및 메일 발송을 하도록 설정하였고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해당 </a:t>
            </a:r>
            <a:r>
              <a:rPr lang="ko-KR" altLang="en-US" dirty="0" err="1"/>
              <a:t>메세지</a:t>
            </a:r>
            <a:r>
              <a:rPr lang="ko-KR" altLang="en-US" dirty="0"/>
              <a:t> 및 메일의 내용은 다음과 같이 발송됨을 확인하였습니다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메세지</a:t>
            </a:r>
            <a:r>
              <a:rPr lang="ko-KR" altLang="en-US" dirty="0"/>
              <a:t> 혹은 메일을 확인한 후에 클라우드 로깅 및 모니터링을 통해 로그 데이터를 확인하여 상황 판단 후 잘못된 접근을 시도하고 있는 유저라면 차단하는 식으로 구성하였습니다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555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7698c50006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7698c50006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72940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7698c50006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7698c50006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3686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7698c50006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7698c50006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9953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7698c50006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7698c50006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7334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7698c50006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7698c50006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90714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7698c50006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7698c50006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20657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7698c50006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7698c50006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34803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7698c50006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7698c50006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51223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7698c50006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7698c50006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2644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7686deb3e5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7686deb3e5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&lt;QR</a:t>
            </a:r>
            <a:r>
              <a:rPr lang="ko-KR" altLang="en-US" dirty="0"/>
              <a:t>코드</a:t>
            </a:r>
            <a:r>
              <a:rPr lang="en-US" altLang="ko-KR" dirty="0"/>
              <a:t>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 프로젝트 발표를 시작하기에 앞서</a:t>
            </a:r>
            <a:r>
              <a:rPr lang="en-US" altLang="ko-KR" dirty="0"/>
              <a:t>,</a:t>
            </a:r>
            <a:r>
              <a:rPr lang="ko-KR" altLang="en-US" dirty="0"/>
              <a:t> 청중분들께서 저희 발표를 보시면서 조금이나마 이해에 도움이 되실 수 있도록 </a:t>
            </a:r>
            <a:r>
              <a:rPr lang="ko-KR" altLang="en-US" dirty="0" err="1"/>
              <a:t>깃허브</a:t>
            </a:r>
            <a:r>
              <a:rPr lang="ko-KR" altLang="en-US" dirty="0"/>
              <a:t> 링크를 </a:t>
            </a:r>
            <a:r>
              <a:rPr lang="en-US" altLang="ko-KR" dirty="0"/>
              <a:t>QR</a:t>
            </a:r>
            <a:r>
              <a:rPr lang="ko-KR" altLang="en-US" dirty="0"/>
              <a:t>코드로 </a:t>
            </a:r>
            <a:r>
              <a:rPr lang="ko-KR" altLang="en-US" dirty="0" err="1"/>
              <a:t>만들어놓았습니다</a:t>
            </a:r>
            <a:r>
              <a:rPr lang="en-US" altLang="ko-KR" dirty="0"/>
              <a:t>.</a:t>
            </a:r>
            <a:r>
              <a:rPr lang="ko-KR" altLang="en-US" dirty="0"/>
              <a:t> 참고하여 발표 봐주시면 감사드리겠습니다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7698c50006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7698c50006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84700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7698c50006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7698c50006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02846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7698c50006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7698c50006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86983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7698c50006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7698c50006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안녕하세요</a:t>
            </a:r>
            <a:r>
              <a:rPr lang="en-US" altLang="ko-KR" dirty="0"/>
              <a:t>, </a:t>
            </a:r>
            <a:r>
              <a:rPr lang="ko-KR" altLang="en-US" dirty="0"/>
              <a:t>저는 </a:t>
            </a:r>
            <a:r>
              <a:rPr lang="en-US" altLang="ko-KR" dirty="0"/>
              <a:t>AI</a:t>
            </a:r>
            <a:r>
              <a:rPr lang="ko-KR" altLang="en-US" dirty="0"/>
              <a:t>파트에서 영유아 식단 추천시스템을 개발한 서영우입니다</a:t>
            </a:r>
            <a:r>
              <a:rPr lang="en-US" altLang="ko-KR" dirty="0"/>
              <a:t>. </a:t>
            </a:r>
            <a:r>
              <a:rPr lang="ko-KR" altLang="en-US" dirty="0"/>
              <a:t>저는 구글 클라우드를 어떻게 활용하여 추천시스템을 개발하였는지에 대해 발표하겠습니다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(10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7698c50006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7698c50006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0" i="0" dirty="0">
              <a:solidFill>
                <a:srgbClr val="374151"/>
              </a:solidFill>
              <a:effectLst/>
              <a:latin typeface="배달의민족 한나는 열한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</a:t>
            </a:r>
            <a:r>
              <a:rPr lang="ko-KR" altLang="en-US" dirty="0" err="1"/>
              <a:t>구글클라우드의</a:t>
            </a:r>
            <a:r>
              <a:rPr lang="ko-KR" altLang="en-US" dirty="0"/>
              <a:t> 데이터 시각화 도구 </a:t>
            </a:r>
            <a:r>
              <a:rPr lang="en-US" altLang="ko-KR" dirty="0"/>
              <a:t>looker </a:t>
            </a:r>
            <a:r>
              <a:rPr lang="en-US" altLang="ko-KR" dirty="0" err="1"/>
              <a:t>studi</a:t>
            </a:r>
            <a:r>
              <a:rPr lang="ko-KR" altLang="en-US" dirty="0"/>
              <a:t>에 대해 다루고자 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빅쿼리의</a:t>
            </a:r>
            <a:r>
              <a:rPr lang="ko-KR" altLang="en-US" dirty="0"/>
              <a:t> 데이터셋을 </a:t>
            </a:r>
            <a:r>
              <a:rPr lang="en-US" altLang="ko-KR" dirty="0"/>
              <a:t>looker studio</a:t>
            </a:r>
            <a:r>
              <a:rPr lang="ko-KR" altLang="en-US" dirty="0"/>
              <a:t>와 연결하여 다음과 같이 데이터분석을 진행해보았습니다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예를 들어 이 차트는 음식에 대해 탄수화물을 측정하고 세부항목으로 카테고리를 적용한 결과인데요</a:t>
            </a:r>
            <a:r>
              <a:rPr lang="en-US" altLang="ko-KR" dirty="0"/>
              <a:t>. </a:t>
            </a:r>
            <a:r>
              <a:rPr lang="ko-KR" altLang="en-US" dirty="0"/>
              <a:t>자세히 보시면 후기</a:t>
            </a:r>
            <a:r>
              <a:rPr lang="en-US" altLang="ko-KR" dirty="0"/>
              <a:t>, </a:t>
            </a:r>
            <a:r>
              <a:rPr lang="ko-KR" altLang="en-US" dirty="0"/>
              <a:t>중기</a:t>
            </a:r>
            <a:r>
              <a:rPr lang="en-US" altLang="ko-KR" dirty="0"/>
              <a:t>, </a:t>
            </a:r>
            <a:r>
              <a:rPr lang="ko-KR" altLang="en-US" dirty="0"/>
              <a:t>초기</a:t>
            </a:r>
            <a:r>
              <a:rPr lang="en-US" altLang="ko-KR" dirty="0"/>
              <a:t>, </a:t>
            </a:r>
            <a:r>
              <a:rPr lang="ko-KR" altLang="en-US" dirty="0"/>
              <a:t>간식 순으로 탄수화물 함량이 구분되어 있는 것을 확인할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이를 통해 탄수화물은 음식들을 </a:t>
            </a:r>
            <a:r>
              <a:rPr lang="ko-KR" altLang="en-US" dirty="0" err="1"/>
              <a:t>초중후기와</a:t>
            </a:r>
            <a:r>
              <a:rPr lang="ko-KR" altLang="en-US" dirty="0"/>
              <a:t> 간식으로 분류하는 데 중요한 특징 중 하나라고 판단하였는데요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이렇게 모델이 학습하는데 도움이 될 만한 특징들을 찾기 위해 재료 존재 여부</a:t>
            </a:r>
            <a:r>
              <a:rPr lang="en-US" altLang="ko-KR" dirty="0"/>
              <a:t>, </a:t>
            </a:r>
            <a:r>
              <a:rPr lang="ko-KR" altLang="en-US" dirty="0"/>
              <a:t>재료 </a:t>
            </a:r>
            <a:r>
              <a:rPr lang="ko-KR" altLang="en-US" dirty="0" err="1"/>
              <a:t>그람수</a:t>
            </a:r>
            <a:r>
              <a:rPr lang="ko-KR" altLang="en-US" dirty="0"/>
              <a:t> 등 다양한 조합들을 설정하였습니다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그리고 이에 대해 </a:t>
            </a:r>
            <a:r>
              <a:rPr lang="en-US" altLang="ko-KR" dirty="0"/>
              <a:t>looker studio</a:t>
            </a:r>
            <a:r>
              <a:rPr lang="ko-KR" altLang="en-US" dirty="0"/>
              <a:t>를 통해 데이터를 시각화하고 분석해볼 수 있었습니다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(30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819256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7698c50006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7698c50006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데이터를 바탕으로 </a:t>
            </a:r>
            <a:r>
              <a:rPr lang="en-US" altLang="ko-KR" dirty="0"/>
              <a:t>vertex ai</a:t>
            </a:r>
            <a:r>
              <a:rPr lang="ko-KR" altLang="en-US" dirty="0"/>
              <a:t>의 </a:t>
            </a:r>
            <a:r>
              <a:rPr lang="en-US" altLang="ko-KR" dirty="0"/>
              <a:t>workbench</a:t>
            </a:r>
            <a:r>
              <a:rPr lang="ko-KR" altLang="en-US" dirty="0"/>
              <a:t>에서 모델을 학습을 했는데요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모델 학습 환경으로 </a:t>
            </a:r>
            <a:r>
              <a:rPr lang="en-US" altLang="ko-KR" dirty="0"/>
              <a:t>vertex ai</a:t>
            </a:r>
            <a:r>
              <a:rPr lang="ko-KR" altLang="en-US" dirty="0"/>
              <a:t>를 선택한 이유와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실제 </a:t>
            </a:r>
            <a:r>
              <a:rPr lang="en-US" altLang="ko-KR" dirty="0"/>
              <a:t>vertex ai</a:t>
            </a:r>
            <a:r>
              <a:rPr lang="ko-KR" altLang="en-US" dirty="0"/>
              <a:t>의 </a:t>
            </a:r>
            <a:r>
              <a:rPr lang="en-US" altLang="ko-KR" dirty="0"/>
              <a:t>workbench</a:t>
            </a:r>
            <a:r>
              <a:rPr lang="ko-KR" altLang="en-US" dirty="0"/>
              <a:t>에서 </a:t>
            </a:r>
            <a:r>
              <a:rPr lang="en-US" altLang="ko-KR" dirty="0" err="1"/>
              <a:t>jupyter</a:t>
            </a:r>
            <a:r>
              <a:rPr lang="en-US" altLang="ko-KR" dirty="0"/>
              <a:t> lab</a:t>
            </a:r>
            <a:r>
              <a:rPr lang="ko-KR" altLang="en-US" dirty="0"/>
              <a:t>을 통해 모델을 학습하는 과정에서 경험한 구글 클라우드의 강점에 대해 설명하겠습니다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첫째</a:t>
            </a:r>
            <a:r>
              <a:rPr lang="en-US" altLang="ko-KR" dirty="0"/>
              <a:t>, </a:t>
            </a:r>
            <a:r>
              <a:rPr lang="ko-KR" altLang="en-US" dirty="0"/>
              <a:t>클라우드 서비스와 데이터 라이브러리 간의 연동성입니다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빅쿼리의</a:t>
            </a:r>
            <a:r>
              <a:rPr lang="ko-KR" altLang="en-US" dirty="0"/>
              <a:t> 데이터셋을 로드하고 </a:t>
            </a:r>
            <a:r>
              <a:rPr lang="ko-KR" altLang="en-US" dirty="0" err="1"/>
              <a:t>전처리하는</a:t>
            </a:r>
            <a:r>
              <a:rPr lang="ko-KR" altLang="en-US" dirty="0"/>
              <a:t> 과정에서 클라우드의 편리함을 경험할 수 있었습니다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두번째로 자원 관리 및 최적화입니다</a:t>
            </a:r>
            <a:r>
              <a:rPr lang="en-US" altLang="ko-KR" dirty="0"/>
              <a:t>. </a:t>
            </a:r>
            <a:r>
              <a:rPr lang="ko-KR" altLang="en-US" dirty="0"/>
              <a:t>이에 대해 실제로 사용하면서 </a:t>
            </a:r>
            <a:r>
              <a:rPr lang="en-US" altLang="ko-KR" dirty="0"/>
              <a:t>vertex ai</a:t>
            </a:r>
            <a:r>
              <a:rPr lang="ko-KR" altLang="en-US" dirty="0"/>
              <a:t>가 </a:t>
            </a:r>
            <a:r>
              <a:rPr lang="en-US" altLang="ko-KR" dirty="0"/>
              <a:t>ai</a:t>
            </a:r>
            <a:r>
              <a:rPr lang="ko-KR" altLang="en-US" dirty="0"/>
              <a:t>모델을 학습하는데 필수적이라고 느꼈는데요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Workbench</a:t>
            </a:r>
            <a:r>
              <a:rPr lang="ko-KR" altLang="en-US" dirty="0"/>
              <a:t>를 사용하면 </a:t>
            </a:r>
            <a:r>
              <a:rPr lang="en-US" altLang="ko-KR" dirty="0" err="1"/>
              <a:t>tpu</a:t>
            </a:r>
            <a:r>
              <a:rPr lang="en-US" altLang="ko-KR" dirty="0"/>
              <a:t>, </a:t>
            </a:r>
            <a:r>
              <a:rPr lang="en-US" altLang="ko-KR" dirty="0" err="1"/>
              <a:t>gpu</a:t>
            </a:r>
            <a:r>
              <a:rPr lang="en-US" altLang="ko-KR" dirty="0"/>
              <a:t> </a:t>
            </a:r>
            <a:r>
              <a:rPr lang="ko-KR" altLang="en-US" dirty="0"/>
              <a:t>및 메모리 리소스와 같은 하드웨어 자원을 필요에 맞게 설정하여 모델 훈련을 수행할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로컬 환경과 달리 더 높은 정확도를 기대할 수 있었고 학습 시간을 줄일 수 있었습니다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세번째로</a:t>
            </a:r>
            <a:r>
              <a:rPr lang="en-US" altLang="ko-KR" dirty="0"/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배달의민족 한나는 열한살" panose="020B0600000101010101" pitchFamily="50" charset="-127"/>
              </a:rPr>
              <a:t>커스텀 모델 구축을 위한 환경 제공입니다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배달의민족 한나는 열한살" panose="020B0600000101010101" pitchFamily="50" charset="-127"/>
              </a:rPr>
              <a:t>.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배달의민족 한나는 열한살" panose="020B0600000101010101" pitchFamily="50" charset="-127"/>
              </a:rPr>
              <a:t> 이를 통해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배달의민족 한나는 열한살" panose="020B0600000101010101" pitchFamily="50" charset="-127"/>
              </a:rPr>
              <a:t>텐서플로우를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배달의민족 한나는 열한살" panose="020B0600000101010101" pitchFamily="50" charset="-127"/>
              </a:rPr>
              <a:t> 활용할 수 있었는데요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배달의민족 한나는 열한살" panose="020B0600000101010101" pitchFamily="50" charset="-127"/>
              </a:rPr>
              <a:t>.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배달의민족 한나는 열한살" panose="020B0600000101010101" pitchFamily="50" charset="-127"/>
              </a:rPr>
              <a:t>텐서플로우로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배달의민족 한나는 열한살" panose="020B0600000101010101" pitchFamily="50" charset="-127"/>
              </a:rPr>
              <a:t> 인해 그래프 기반의 연산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배달의민족 한나는 열한살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배달의민족 한나는 열한살" panose="020B0600000101010101" pitchFamily="50" charset="-127"/>
              </a:rPr>
              <a:t>데이터 처리 및 복잡한 모델 처리에 대해 효율적인 작업이 가능하였습니다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배달의민족 한나는 열한살" panose="020B0600000101010101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0" i="0" dirty="0">
              <a:solidFill>
                <a:srgbClr val="374151"/>
              </a:solidFill>
              <a:effectLst/>
              <a:latin typeface="배달의민족 한나는 열한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(30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69843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7698c50006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7698c50006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60370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7698c50006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7698c50006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영유아 식단 추천시스템의 가장 중요한 </a:t>
            </a:r>
            <a:r>
              <a:rPr lang="ko-KR" altLang="en-US" dirty="0" err="1"/>
              <a:t>목표은</a:t>
            </a:r>
            <a:r>
              <a:rPr lang="ko-KR" altLang="en-US" dirty="0"/>
              <a:t> 올바른 시기에 </a:t>
            </a:r>
            <a:r>
              <a:rPr lang="ko-KR" altLang="en-US" dirty="0" err="1"/>
              <a:t>균형잡힌</a:t>
            </a:r>
            <a:r>
              <a:rPr lang="ko-KR" altLang="en-US" dirty="0"/>
              <a:t> 식단을 추천하는 것입니다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따라서 다음과 같은 추천시스템의 플로우를 구상하였습니다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</a:t>
            </a:r>
            <a:r>
              <a:rPr lang="ko-KR" altLang="en-US" dirty="0" err="1"/>
              <a:t>랜덤포레스트</a:t>
            </a:r>
            <a:r>
              <a:rPr lang="ko-KR" altLang="en-US" dirty="0"/>
              <a:t> 모델을 통해 </a:t>
            </a:r>
            <a:r>
              <a:rPr lang="ko-KR" altLang="en-US" dirty="0" err="1"/>
              <a:t>초중후기</a:t>
            </a:r>
            <a:r>
              <a:rPr lang="ko-KR" altLang="en-US" dirty="0"/>
              <a:t> 이유식과 이유기 간식으로 총 </a:t>
            </a:r>
            <a:r>
              <a:rPr lang="en-US" altLang="ko-KR" dirty="0"/>
              <a:t>4</a:t>
            </a:r>
            <a:r>
              <a:rPr lang="ko-KR" altLang="en-US" dirty="0"/>
              <a:t>개의 카테고리를 분류하였습니다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이후 </a:t>
            </a:r>
            <a:r>
              <a:rPr lang="en-US" altLang="ko-KR" dirty="0" err="1"/>
              <a:t>Kmean</a:t>
            </a:r>
            <a:r>
              <a:rPr lang="en-US" altLang="ko-KR" dirty="0"/>
              <a:t> Clustering</a:t>
            </a:r>
            <a:r>
              <a:rPr lang="ko-KR" altLang="en-US" dirty="0"/>
              <a:t> 알고리즘을 활용하여 영양소를 기준으로 </a:t>
            </a:r>
            <a:r>
              <a:rPr lang="en-US" altLang="ko-KR" dirty="0"/>
              <a:t>4</a:t>
            </a:r>
            <a:r>
              <a:rPr lang="ko-KR" altLang="en-US" dirty="0"/>
              <a:t>개의 카테고리에서 각각 하위 카테고리를 추가적으로 세분화하였습니다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마지막으로 사용자의 이전 식단표인 시계열 데이터를 기반으로 </a:t>
            </a:r>
            <a:r>
              <a:rPr lang="en-US" altLang="ko-KR" dirty="0"/>
              <a:t>LSTM </a:t>
            </a:r>
            <a:r>
              <a:rPr lang="ko-KR" altLang="en-US" dirty="0"/>
              <a:t>모델을 활용해 다음 식단을 추천하도록 구성하였습니다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#1(</a:t>
            </a:r>
            <a:r>
              <a:rPr lang="ko-KR" altLang="en-US" dirty="0"/>
              <a:t>이 추천시스템 플로우의 장점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추천시스템의 학습데이터에 대해 보유한 데이터보다 더 규모가 크고 다양한 데이터가 필요하다고 느꼈습니다</a:t>
            </a:r>
            <a:r>
              <a:rPr lang="en-US" altLang="ko-KR" dirty="0"/>
              <a:t>. </a:t>
            </a:r>
            <a:r>
              <a:rPr lang="ko-KR" altLang="en-US" dirty="0"/>
              <a:t>작은 규모의 데이터를 기반으로 사용자의 참여를 통해 시스템을 자동으로 확장하고 개선하고자 하였습니다</a:t>
            </a:r>
            <a:r>
              <a:rPr lang="en-US" altLang="ko-KR" dirty="0"/>
              <a:t>. </a:t>
            </a:r>
            <a:r>
              <a:rPr lang="ko-KR" altLang="en-US" dirty="0"/>
              <a:t>이러한 접근 방식을 통해 추천시스템을 설계하였고</a:t>
            </a:r>
            <a:r>
              <a:rPr lang="en-US" altLang="ko-KR" dirty="0"/>
              <a:t>, </a:t>
            </a:r>
            <a:r>
              <a:rPr lang="ko-KR" altLang="en-US" dirty="0"/>
              <a:t>사용자로부터의 데이터 확장 가능성이 이 모델의 가장 큰 강점 중 하나라고 판단하였습니다</a:t>
            </a:r>
            <a:r>
              <a:rPr lang="en-US" altLang="ko-KR" dirty="0"/>
              <a:t>. )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#2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추천 시스템의 플로우를 통해 사용자로부터 수집한 데이터가 모델의 학습 데이터에 반영되도록 하였으며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추가적으로 데이터를 확장할 수 있는 능력이 이 모델의 강점입니다</a:t>
            </a:r>
            <a:r>
              <a:rPr lang="en-US" altLang="ko-KR" dirty="0"/>
              <a:t>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22186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7698c50006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7698c50006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약 </a:t>
            </a:r>
            <a:r>
              <a:rPr lang="en-US" altLang="ko-KR" dirty="0"/>
              <a:t>83%</a:t>
            </a:r>
            <a:r>
              <a:rPr lang="ko-KR" altLang="en-US" dirty="0"/>
              <a:t>의 정확도를 얻었습니다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다음으로 칼로리와 영양소를 기반으로 하위 카테고리를 생성하여 세분화하고자 하였습니다</a:t>
            </a:r>
            <a:r>
              <a:rPr lang="en-US" altLang="ko-KR" dirty="0"/>
              <a:t>. </a:t>
            </a:r>
            <a:r>
              <a:rPr lang="ko-KR" altLang="en-US" dirty="0"/>
              <a:t>영양소로는 탄수화물</a:t>
            </a:r>
            <a:r>
              <a:rPr lang="en-US" altLang="ko-KR" dirty="0"/>
              <a:t>, </a:t>
            </a:r>
            <a:r>
              <a:rPr lang="ko-KR" altLang="en-US" dirty="0"/>
              <a:t>단백질</a:t>
            </a:r>
            <a:r>
              <a:rPr lang="en-US" altLang="ko-KR" dirty="0"/>
              <a:t>, </a:t>
            </a:r>
            <a:r>
              <a:rPr lang="ko-KR" altLang="en-US" dirty="0"/>
              <a:t>지방을 사용하였는데요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이에 대해 </a:t>
            </a:r>
            <a:r>
              <a:rPr lang="en-US" altLang="ko-KR" dirty="0" err="1"/>
              <a:t>kmean</a:t>
            </a:r>
            <a:r>
              <a:rPr lang="en-US" altLang="ko-KR" dirty="0"/>
              <a:t> clustering </a:t>
            </a:r>
            <a:r>
              <a:rPr lang="ko-KR" altLang="en-US" dirty="0"/>
              <a:t>알고리즘을 활용하여 데이터 포인트를 할당하고 유사도를 기준으로 분류하였습니다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18465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7698c50006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7698c50006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앞서 두 과정을 거쳐 이 모델의 학습 데이터인 식단표를 준비하였고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이에 대해 영양소와 재료 등 전반적인 측면에서 완벽하다고 가정하였습니다</a:t>
            </a:r>
            <a:r>
              <a:rPr lang="en-US" altLang="ko-KR" dirty="0"/>
              <a:t>. </a:t>
            </a:r>
            <a:r>
              <a:rPr lang="ko-KR" altLang="en-US" dirty="0"/>
              <a:t>그리고 이 식단표의 가장 중요한 특징은 시계열 데이터라는 점인데요</a:t>
            </a:r>
            <a:r>
              <a:rPr lang="en-US" altLang="ko-KR" dirty="0"/>
              <a:t>. </a:t>
            </a:r>
            <a:r>
              <a:rPr lang="ko-KR" altLang="en-US" dirty="0"/>
              <a:t>이러한 시계열 데이터의 특성을 고려하여 </a:t>
            </a:r>
            <a:r>
              <a:rPr lang="en-US" altLang="ko-KR" dirty="0" err="1"/>
              <a:t>lstm</a:t>
            </a:r>
            <a:r>
              <a:rPr lang="en-US" altLang="ko-KR" dirty="0"/>
              <a:t> </a:t>
            </a:r>
            <a:r>
              <a:rPr lang="ko-KR" altLang="en-US" dirty="0"/>
              <a:t>모델을 선택하게 되었습니다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모델에서 생후 개월에 맞는 식단 추천을 기대하였고 </a:t>
            </a:r>
            <a:r>
              <a:rPr lang="en-US" altLang="ko-KR" dirty="0"/>
              <a:t>7</a:t>
            </a:r>
            <a:r>
              <a:rPr lang="ko-KR" altLang="en-US" dirty="0"/>
              <a:t>일 간의 식단을 토대로 다음 식단을 추천하도록 모델을 학습하였습니다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 결과 약 </a:t>
            </a:r>
            <a:r>
              <a:rPr lang="en-US" altLang="ko-KR" dirty="0"/>
              <a:t>53%</a:t>
            </a:r>
            <a:r>
              <a:rPr lang="ko-KR" altLang="en-US" dirty="0"/>
              <a:t>의 정확도를 얻었는데요</a:t>
            </a:r>
            <a:r>
              <a:rPr lang="en-US" altLang="ko-KR" dirty="0"/>
              <a:t>. </a:t>
            </a:r>
            <a:r>
              <a:rPr lang="ko-KR" altLang="en-US" dirty="0"/>
              <a:t>이 정확도에 대해 상대적으로 높지 않다고 볼 수 있겠지만</a:t>
            </a:r>
            <a:r>
              <a:rPr lang="en-US" altLang="ko-KR" dirty="0"/>
              <a:t>, </a:t>
            </a:r>
            <a:r>
              <a:rPr lang="ko-KR" altLang="en-US" dirty="0"/>
              <a:t>이 모델이 추천시스템인만큼 정답이 존재하지 않습니다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자세히 말씀드리자면</a:t>
            </a:r>
            <a:r>
              <a:rPr lang="en-US" altLang="ko-KR" dirty="0"/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배달의민족 한나는 열한살" panose="020B0600000101010101" pitchFamily="50" charset="-127"/>
              </a:rPr>
              <a:t>영유아 식단 추천은 본질적으로 개인의 취향과 필요에 따라 다양한 판단을 필요로 하는 문제인데요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배달의민족 한나는 열한살" panose="020B0600000101010101" pitchFamily="50" charset="-127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배달의민족 한나는 열한살" panose="020B0600000101010101" pitchFamily="50" charset="-127"/>
              </a:rPr>
              <a:t>그러므로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배달의민족 한나는 열한살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배달의민족 한나는 열한살" panose="020B0600000101010101" pitchFamily="50" charset="-127"/>
              </a:rPr>
              <a:t>개인화 요소에 대한 맥락 파악이 필요하기 때문에 모델이 항상 완벽한 결과를 내기는 어렵습니다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배달의민족 한나는 열한살" panose="020B0600000101010101" pitchFamily="50" charset="-127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배달의민족 한나는 열한살" panose="020B0600000101010101" pitchFamily="50" charset="-127"/>
              </a:rPr>
              <a:t>또한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배달의민족 한나는 열한살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배달의민족 한나는 열한살" panose="020B0600000101010101" pitchFamily="50" charset="-127"/>
              </a:rPr>
              <a:t>실제 사용 시에는 정확도보다도 모델이 가진 도움과 유용한 제안의 총합을 고려하는 것이 중요합니다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배달의민족 한나는 열한살" panose="020B0600000101010101" pitchFamily="50" charset="-127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0" i="0" dirty="0">
              <a:solidFill>
                <a:srgbClr val="374151"/>
              </a:solidFill>
              <a:effectLst/>
              <a:latin typeface="배달의민족 한나는 열한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배달의민족 한나는 열한살" panose="020B0600000101010101" pitchFamily="50" charset="-127"/>
              </a:rPr>
              <a:t>따라서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배달의민족 한나는 열한살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배달의민족 한나는 열한살" panose="020B0600000101010101" pitchFamily="50" charset="-127"/>
              </a:rPr>
              <a:t>모델이 사용자에게 유용한 식단 추천을 제공함으로써 도움을 줄 수 있다면 이 정확도에 대해 괜찮은 결과로 평가할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배달의민족 한나는 열한살" panose="020B0600000101010101" pitchFamily="50" charset="-127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배달의민족 한나는 열한살" panose="020B0600000101010101" pitchFamily="50" charset="-127"/>
              </a:rPr>
              <a:t>더불어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배달의민족 한나는 열한살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배달의민족 한나는 열한살" panose="020B0600000101010101" pitchFamily="50" charset="-127"/>
              </a:rPr>
              <a:t>향후 개선을 통해 정확도를 향상시키는 방향으로 발전할 수 있다는 점을 고려할 필요가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배달의민족 한나는 열한살" panose="020B0600000101010101" pitchFamily="50" charset="-127"/>
              </a:rPr>
              <a:t>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(1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7142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7698c50006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7698c50006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&lt;</a:t>
            </a:r>
            <a:r>
              <a:rPr lang="ko-KR" altLang="en-US" dirty="0"/>
              <a:t>소개</a:t>
            </a:r>
            <a:r>
              <a:rPr lang="en-US" altLang="ko-KR" dirty="0"/>
              <a:t>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 팀은 </a:t>
            </a:r>
            <a:r>
              <a:rPr lang="en-US" altLang="ko-KR" dirty="0"/>
              <a:t>AI</a:t>
            </a:r>
            <a:r>
              <a:rPr lang="ko-KR" altLang="en-US" dirty="0"/>
              <a:t>와 빅데이터를 </a:t>
            </a:r>
            <a:r>
              <a:rPr lang="ko-KR" altLang="en-US" dirty="0" err="1"/>
              <a:t>기반으로한</a:t>
            </a:r>
            <a:r>
              <a:rPr lang="ko-KR" altLang="en-US" dirty="0"/>
              <a:t> 영유아 대상 식단 추천 서비스인 </a:t>
            </a:r>
            <a:r>
              <a:rPr lang="ko-KR" altLang="en-US" dirty="0" err="1"/>
              <a:t>키플을</a:t>
            </a:r>
            <a:r>
              <a:rPr lang="ko-KR" altLang="en-US" dirty="0"/>
              <a:t> 제작하였고</a:t>
            </a:r>
            <a:r>
              <a:rPr lang="en-US" altLang="ko-KR" dirty="0"/>
              <a:t>,</a:t>
            </a:r>
            <a:r>
              <a:rPr lang="ko-KR" altLang="en-US" dirty="0"/>
              <a:t> 구글 클라우드 플랫폼 서비스들을 적재적소에 맞게 최대한 활용하여 프로젝트의 완성도를 높이는데 초점을 두었습니다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39890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7698c50006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7698c50006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마지막으로 이 추천시스템의 이슈에 대한 내용입니다</a:t>
            </a:r>
            <a:r>
              <a:rPr lang="en-US" altLang="ko-KR" dirty="0"/>
              <a:t>. </a:t>
            </a:r>
            <a:r>
              <a:rPr lang="ko-KR" altLang="en-US" dirty="0"/>
              <a:t>이 추천시스템을 개발함에 있어서 보유한 데이터보다 더 규모가 크고 다양한 데이터가 필요하다고 느꼈습니다</a:t>
            </a:r>
            <a:r>
              <a:rPr lang="en-US" altLang="ko-KR" dirty="0"/>
              <a:t>. </a:t>
            </a:r>
            <a:r>
              <a:rPr lang="ko-KR" altLang="en-US" dirty="0"/>
              <a:t>작은 규모의 데이터를 기반으로 사용자의 참여를 통해 시스템을 자동으로 확장하고 개선하고자 하였습니다</a:t>
            </a:r>
            <a:r>
              <a:rPr lang="en-US" altLang="ko-KR" dirty="0"/>
              <a:t>. </a:t>
            </a:r>
            <a:r>
              <a:rPr lang="ko-KR" altLang="en-US" dirty="0"/>
              <a:t>이러한 접근 방식을 통해 추천시스템을 설계하였고</a:t>
            </a:r>
            <a:r>
              <a:rPr lang="en-US" altLang="ko-KR" dirty="0"/>
              <a:t>, </a:t>
            </a:r>
            <a:r>
              <a:rPr lang="ko-KR" altLang="en-US" dirty="0"/>
              <a:t>사용자로부터의 데이터 확장 가능성이 이 모델의 가장 큰 강점 중 하나라고 판단하였습니다</a:t>
            </a:r>
            <a:r>
              <a:rPr lang="en-US" altLang="ko-KR" dirty="0"/>
              <a:t>. </a:t>
            </a:r>
            <a:r>
              <a:rPr lang="ko-KR" altLang="en-US" dirty="0"/>
              <a:t>그러나 동시에 데이터 정확성 문제가 발생하였는데요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문제를 확인하기 위해 일부러 데이터셋에 </a:t>
            </a:r>
            <a:r>
              <a:rPr lang="en-US" altLang="ko-KR" dirty="0"/>
              <a:t>trash</a:t>
            </a:r>
            <a:r>
              <a:rPr lang="ko-KR" altLang="en-US" dirty="0"/>
              <a:t>데이터를 포함시켜 보았습니다</a:t>
            </a:r>
            <a:r>
              <a:rPr lang="en-US" altLang="ko-KR" dirty="0"/>
              <a:t>. </a:t>
            </a:r>
            <a:r>
              <a:rPr lang="ko-KR" altLang="en-US" dirty="0"/>
              <a:t>이러한 오염된 데이터로 모델을 학습한 결과 다음과 같이 식단표에 </a:t>
            </a:r>
            <a:r>
              <a:rPr lang="en-US" altLang="ko-KR" dirty="0"/>
              <a:t>trash </a:t>
            </a:r>
            <a:r>
              <a:rPr lang="ko-KR" altLang="en-US" dirty="0"/>
              <a:t>데이터가 포함된 것을 확인할 수 있었습니다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앞서 언급한 모델 학습 시 부정확한 정보 반영 가능성으로부터 잘못된 식단 권장 문제 발생에 대한 우려가 있는데요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서비스를 제공함으로써 보안과 관련된 문제가 발생하였고 해당 문제 해결에 대해 더 자세한 설명을 위해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 팀에서 </a:t>
            </a:r>
            <a:r>
              <a:rPr lang="ko-KR" altLang="en-US" dirty="0" err="1"/>
              <a:t>백엔드</a:t>
            </a:r>
            <a:r>
              <a:rPr lang="ko-KR" altLang="en-US" dirty="0"/>
              <a:t> 파트를 담당한 발표자분께서 이어서 진행하도록 하겠습니다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(1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26508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7698c50006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7698c50006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마지막으로 이 추천시스템의 이슈에 대한 내용입니다</a:t>
            </a:r>
            <a:r>
              <a:rPr lang="en-US" altLang="ko-KR" dirty="0"/>
              <a:t>. </a:t>
            </a:r>
            <a:r>
              <a:rPr lang="ko-KR" altLang="en-US" dirty="0"/>
              <a:t>이 추천시스템을 개발함에 있어서 보유한 데이터보다 더 규모가 크고 다양한 데이터가 필요하다고 느꼈습니다</a:t>
            </a:r>
            <a:r>
              <a:rPr lang="en-US" altLang="ko-KR" dirty="0"/>
              <a:t>. </a:t>
            </a:r>
            <a:r>
              <a:rPr lang="ko-KR" altLang="en-US" dirty="0"/>
              <a:t>작은 규모의 데이터를 기반으로 사용자의 참여를 통해 시스템을 자동으로 확장하고 개선하고자 하였습니다</a:t>
            </a:r>
            <a:r>
              <a:rPr lang="en-US" altLang="ko-KR" dirty="0"/>
              <a:t>. </a:t>
            </a:r>
            <a:r>
              <a:rPr lang="ko-KR" altLang="en-US" dirty="0"/>
              <a:t>이러한 접근 방식을 통해 추천시스템을 설계하였고</a:t>
            </a:r>
            <a:r>
              <a:rPr lang="en-US" altLang="ko-KR" dirty="0"/>
              <a:t>, </a:t>
            </a:r>
            <a:r>
              <a:rPr lang="ko-KR" altLang="en-US" dirty="0"/>
              <a:t>사용자로부터의 데이터 확장 가능성이 이 모델의 가장 큰 강점 중 하나라고 판단하였습니다</a:t>
            </a:r>
            <a:r>
              <a:rPr lang="en-US" altLang="ko-KR" dirty="0"/>
              <a:t>. </a:t>
            </a:r>
            <a:r>
              <a:rPr lang="ko-KR" altLang="en-US" dirty="0"/>
              <a:t>그러나 동시에 데이터 정확성 문제가 발생하였는데요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문제를 확인하기 위해 일부러 데이터셋에 </a:t>
            </a:r>
            <a:r>
              <a:rPr lang="en-US" altLang="ko-KR" dirty="0"/>
              <a:t>trash</a:t>
            </a:r>
            <a:r>
              <a:rPr lang="ko-KR" altLang="en-US" dirty="0"/>
              <a:t>데이터를 포함시켜 보았습니다</a:t>
            </a:r>
            <a:r>
              <a:rPr lang="en-US" altLang="ko-KR" dirty="0"/>
              <a:t>. </a:t>
            </a:r>
            <a:r>
              <a:rPr lang="ko-KR" altLang="en-US" dirty="0"/>
              <a:t>이러한 오염된 데이터로 모델을 학습한 결과 다음과 같이 식단표에 </a:t>
            </a:r>
            <a:r>
              <a:rPr lang="en-US" altLang="ko-KR" dirty="0"/>
              <a:t>trash </a:t>
            </a:r>
            <a:r>
              <a:rPr lang="ko-KR" altLang="en-US" dirty="0"/>
              <a:t>데이터가 포함된 것을 확인할 수 있었습니다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앞서 언급한 모델 학습 시 부정확한 정보 반영 가능성으로부터 잘못된 식단 권장 문제 발생에 대한 우려가 있는데요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서비스를 제공함으로써 보안과 관련된 문제가 발생하였고 해당 문제 해결에 대해 더 자세한 설명을 위해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 팀에서 </a:t>
            </a:r>
            <a:r>
              <a:rPr lang="ko-KR" altLang="en-US" dirty="0" err="1"/>
              <a:t>백엔드</a:t>
            </a:r>
            <a:r>
              <a:rPr lang="ko-KR" altLang="en-US" dirty="0"/>
              <a:t> 파트를 담당한 발표자분께서 이어서 진행하도록 하겠습니다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(1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318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7698c50006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7698c50006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7698c50006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7698c50006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49062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7698c50006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7698c50006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3259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7698c50006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7698c50006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75504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7698c50006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7698c50006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60751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7698c50006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7698c50006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66663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7698c50006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7698c50006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&lt;SMOTE&gt;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재료와 영양소를 감지하는 단계에서</a:t>
            </a:r>
            <a:r>
              <a:rPr lang="en-US" altLang="ko-KR" dirty="0"/>
              <a:t>, </a:t>
            </a:r>
            <a:r>
              <a:rPr lang="ko-KR" altLang="en-US" dirty="0"/>
              <a:t>정상적인 성인 음식 데이터와 유아 음식 데이터만으로 학습을 진행할 경우</a:t>
            </a:r>
            <a:r>
              <a:rPr lang="en-US" altLang="ko-KR" dirty="0"/>
              <a:t>, </a:t>
            </a:r>
            <a:r>
              <a:rPr lang="ko-KR" altLang="en-US" dirty="0"/>
              <a:t>모델은 주로 성인 음식과 유아 음식을 구분하는 역할을 수행하게 됩니다</a:t>
            </a:r>
            <a:r>
              <a:rPr lang="en-US" altLang="ko-KR" dirty="0"/>
              <a:t>. </a:t>
            </a:r>
            <a:r>
              <a:rPr lang="ko-KR" altLang="en-US" dirty="0"/>
              <a:t>그러나 실제 검증 단계에서는 비정상적인 데이터까지 포함하여 걸러내야 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이를 위해 기존 데이터를 증강시켜 비정상적인 데이터셋을 추가하고</a:t>
            </a:r>
            <a:r>
              <a:rPr lang="en-US" altLang="ko-KR" dirty="0"/>
              <a:t>, </a:t>
            </a:r>
            <a:r>
              <a:rPr lang="ko-KR" altLang="en-US" dirty="0"/>
              <a:t>오버 샘플링 기법으로 데이터 셋의 균형을 맞춰주었습니다</a:t>
            </a:r>
            <a:r>
              <a:rPr lang="en-US" altLang="ko-KR" dirty="0"/>
              <a:t>. </a:t>
            </a:r>
            <a:r>
              <a:rPr lang="ko-KR" altLang="en-US" dirty="0"/>
              <a:t>그 후 새롭게 학습을 진행했고</a:t>
            </a:r>
            <a:r>
              <a:rPr lang="en-US" altLang="ko-KR" dirty="0"/>
              <a:t>, </a:t>
            </a:r>
            <a:r>
              <a:rPr lang="ko-KR" altLang="en-US" dirty="0"/>
              <a:t>이러한 노력 끝에 우리의 모델은 </a:t>
            </a:r>
            <a:r>
              <a:rPr lang="en-US" altLang="ko-KR" dirty="0"/>
              <a:t>99.99%</a:t>
            </a:r>
            <a:r>
              <a:rPr lang="ko-KR" altLang="en-US" dirty="0"/>
              <a:t>의 정확도로 증강된 데이터셋을 분류할 수 있게 되었습니다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이를 통해 우리는 서비스의 안정성을 높이고</a:t>
            </a:r>
            <a:r>
              <a:rPr lang="en-US" altLang="ko-KR" dirty="0"/>
              <a:t>, </a:t>
            </a:r>
            <a:r>
              <a:rPr lang="ko-KR" altLang="en-US" dirty="0"/>
              <a:t>실제 환경에서의 신뢰성을 확보하였습니다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02528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서비스 향후 계획</a:t>
            </a:r>
            <a:r>
              <a:rPr lang="en-US" altLang="ko-KR" dirty="0"/>
              <a:t>&gt;</a:t>
            </a:r>
          </a:p>
          <a:p>
            <a:pPr marL="158750" indent="0">
              <a:buNone/>
            </a:pPr>
            <a:r>
              <a:rPr lang="ko-KR" altLang="en-US" dirty="0"/>
              <a:t>저희 프로젝트 서비스의 향후 계획입니다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endParaRPr lang="en-KR" dirty="0"/>
          </a:p>
          <a:p>
            <a:pPr marL="158750" indent="0">
              <a:buNone/>
            </a:pP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먼저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서비스 런칭을 위한 주요 계획 중 하나인 앱 개발에 대해 이야기해보겠습니다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저희는 웹보다 먼저 안드로이드와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iOS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환경에서 동작하는 애플리케이션을 개발할 계획이고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이 애플리케이션을 통해 사용자들은 더욱 편리하게 저희 서비스에 접근하고 이용할 수 있을 것으로 예상하고 있습니다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marL="158750" indent="0">
              <a:buNone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58750" indent="0">
              <a:buNone/>
            </a:pP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두 번째로 서비스 확장입니다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서비스의 초기 버전을 출시한 후에도 저희의 목표는 지속적인 발전입니다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이를 위해 서비스 기능을 추가하고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다양한 지역과 언어를 지원하는 것을 계획하고 있습니다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marL="158750" indent="0">
              <a:buNone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58750" indent="0">
              <a:buNone/>
            </a:pP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마지막으로 </a:t>
            </a:r>
            <a:r>
              <a:rPr lang="ko-KR" altLang="en-US" b="0" i="0" dirty="0" err="1">
                <a:solidFill>
                  <a:srgbClr val="D1D5DB"/>
                </a:solidFill>
                <a:effectLst/>
                <a:latin typeface="Söhne"/>
              </a:rPr>
              <a:t>사업화입니다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저희는 목표 설정과 사업화 방안 모색을 통해 서비스를 지속적으로 성장시키려 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이를 통해 비전을 달성하고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더 많은 이용자들에게 가치를 전달할 수 있도록 노력하려 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en-KR" i="0" dirty="0"/>
          </a:p>
        </p:txBody>
      </p:sp>
    </p:spTree>
    <p:extLst>
      <p:ext uri="{BB962C8B-B14F-4D97-AF65-F5344CB8AC3E}">
        <p14:creationId xmlns:p14="http://schemas.microsoft.com/office/powerpoint/2010/main" val="589016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7698c50006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7698c50006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&lt;</a:t>
            </a:r>
            <a:r>
              <a:rPr lang="ko-KR" altLang="en-US" dirty="0"/>
              <a:t>주제 선정 이유</a:t>
            </a:r>
            <a:r>
              <a:rPr lang="en-US" altLang="ko-KR" dirty="0"/>
              <a:t>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 프로젝트가 주제를 유아에 관련된 사항으로 선정하게 된 이유는 다음과 같습니다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첫 번째로 유저 타겟팅입니다</a:t>
            </a:r>
            <a:r>
              <a:rPr lang="en-US" altLang="ko-KR" dirty="0"/>
              <a:t>.</a:t>
            </a:r>
            <a:r>
              <a:rPr lang="ko-KR" altLang="en-US" dirty="0"/>
              <a:t> 주제 선정에 있어 가장 중점적으로 생각했던 부분은 </a:t>
            </a:r>
            <a:r>
              <a:rPr lang="en-US" altLang="ko-KR" dirty="0"/>
              <a:t>‘</a:t>
            </a:r>
            <a:r>
              <a:rPr lang="ko-KR" altLang="en-US" dirty="0"/>
              <a:t>잠재적 사용자가 꾸준히 발생하는지</a:t>
            </a:r>
            <a:r>
              <a:rPr lang="en-US" altLang="ko-KR" dirty="0"/>
              <a:t>’</a:t>
            </a:r>
            <a:r>
              <a:rPr lang="ko-KR" altLang="en-US" dirty="0"/>
              <a:t> 였습니다</a:t>
            </a:r>
            <a:r>
              <a:rPr lang="en-US" altLang="ko-KR" dirty="0"/>
              <a:t>.</a:t>
            </a:r>
            <a:r>
              <a:rPr lang="ko-KR" altLang="en-US" dirty="0"/>
              <a:t> 그래서 교육</a:t>
            </a:r>
            <a:r>
              <a:rPr lang="en-US" altLang="ko-KR" dirty="0"/>
              <a:t>,</a:t>
            </a:r>
            <a:r>
              <a:rPr lang="ko-KR" altLang="en-US" dirty="0"/>
              <a:t> 육아</a:t>
            </a:r>
            <a:r>
              <a:rPr lang="en-US" altLang="ko-KR" dirty="0"/>
              <a:t>,</a:t>
            </a:r>
            <a:r>
              <a:rPr lang="ko-KR" altLang="en-US" dirty="0"/>
              <a:t> 헬스케어</a:t>
            </a:r>
            <a:r>
              <a:rPr lang="en-US" altLang="ko-KR" dirty="0"/>
              <a:t>,</a:t>
            </a:r>
            <a:r>
              <a:rPr lang="ko-KR" altLang="en-US" dirty="0"/>
              <a:t> 공공기관 서비스 등 잠재적 사용자가 많은 카테고리 중 아이디어를 선정하려 하였고 해당 부분에서 아이디어를 기획 단계에서 서로 공유하며 선정된 주제가 유아 카테고리의 영유아 대상 식단 추천 서비스였습니다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두 번째로 활용성 면에서도 고려하여 가정에서는 물론</a:t>
            </a:r>
            <a:r>
              <a:rPr lang="en-US" altLang="ko-KR" dirty="0"/>
              <a:t>,</a:t>
            </a:r>
            <a:r>
              <a:rPr lang="ko-KR" altLang="en-US" dirty="0"/>
              <a:t> 어린이집이나 아동 보호소 등 다양한 장소 및 분야에서도 사용할 수 있도록 활용성 높은 서비스를 제작하려 했으며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세 번째로 비즈니스적으로 접근하여 이미 운영되고 있는 서비스인지 탐색하고</a:t>
            </a:r>
            <a:r>
              <a:rPr lang="en-US" altLang="ko-KR" dirty="0"/>
              <a:t>,</a:t>
            </a:r>
            <a:r>
              <a:rPr lang="ko-KR" altLang="en-US" dirty="0"/>
              <a:t> 이 서비스를 통해 어떻게 수익을 낼 수 있을지에 대해서도 고민해본 결과 사업성이 좋은 아이디어라고 생각되어 최종적으로 결정하게 되었습니다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58201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&lt;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서비스의 사업적 접근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&gt;</a:t>
            </a:r>
          </a:p>
          <a:p>
            <a:pPr marL="158750" indent="0" algn="l">
              <a:buNone/>
            </a:pP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육아 관련 애플리케이션의 관심도 추이와 관련하여 매우 흥미로운 내용을 소개해드리려고 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marL="158750" indent="0" algn="l">
              <a:buNone/>
            </a:pP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바로 육아 카테고리의 관심도가 어떻게 변화하고 있는지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그리고 우리 서비스 </a:t>
            </a:r>
            <a:r>
              <a:rPr lang="ko-KR" altLang="en-US" b="0" i="0" dirty="0" err="1">
                <a:solidFill>
                  <a:srgbClr val="D1D5DB"/>
                </a:solidFill>
                <a:effectLst/>
                <a:latin typeface="Söhne"/>
              </a:rPr>
              <a:t>키플이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 어떤 매력적인 비즈니스 아이디어로 성장하고 있는지에 대해 이야기하고자 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marL="158750" indent="0" algn="l">
              <a:buNone/>
            </a:pPr>
            <a:endParaRPr lang="en-US" altLang="ko-KR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58750" indent="0" algn="l">
              <a:buNone/>
            </a:pP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먼저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2023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년 현재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육아 카테고리의 관심도가 어떻게 변화하고 있는지 확인해보겠습니다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작년 대비로 볼 때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육아 카테고리의 관심도는 약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1.8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배 증가한 것으로 나타났습니다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이는 현대 사회에서 부모들의 바쁜 생활로 인해 육아에 대한 도움의 필요성이 더욱 부각되고 있는 결과입니다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marL="158750" indent="0" algn="l">
              <a:buNone/>
            </a:pPr>
            <a:endParaRPr lang="ko-KR" alt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58750" indent="0">
              <a:buNone/>
            </a:pPr>
            <a:r>
              <a:rPr lang="ko-KR" altLang="en-US" i="0" dirty="0"/>
              <a:t>육아 관련 애플리케이션 잠재적 사용자수의 차트를 보시면 영유아 자녀 가구 및 영유아의 수는 감소하고 있지만</a:t>
            </a:r>
            <a:r>
              <a:rPr lang="en-US" altLang="ko-KR" i="0" dirty="0"/>
              <a:t>,</a:t>
            </a:r>
            <a:r>
              <a:rPr lang="ko-KR" altLang="en-US" i="0" dirty="0"/>
              <a:t> 육아 관련 애플리케이션의 작년 대비 다운로드 상승률은 증가하고 있는 그래프를 보면 관심도는 증가하고 있음을 알 수 있습니다</a:t>
            </a:r>
            <a:r>
              <a:rPr lang="en-US" altLang="ko-KR" i="0" dirty="0"/>
              <a:t>.</a:t>
            </a:r>
          </a:p>
          <a:p>
            <a:pPr marL="158750" indent="0">
              <a:buNone/>
            </a:pPr>
            <a:endParaRPr lang="en-US" i="0" dirty="0"/>
          </a:p>
          <a:p>
            <a:pPr marL="158750" indent="0">
              <a:buNone/>
            </a:pPr>
            <a:r>
              <a:rPr lang="ko-KR" altLang="en-US" i="0" dirty="0"/>
              <a:t>저희 서비스는 해당 내용을 파악하고 분명 시장성면에서나 사업성면에서 지속적인 성장을 이룰 수 있을 것 같다는 생각이 들었습니다</a:t>
            </a:r>
            <a:r>
              <a:rPr lang="en-US" altLang="ko-KR" i="0" dirty="0"/>
              <a:t>.</a:t>
            </a:r>
            <a:endParaRPr lang="en-KR" i="0" dirty="0"/>
          </a:p>
        </p:txBody>
      </p:sp>
    </p:spTree>
    <p:extLst>
      <p:ext uri="{BB962C8B-B14F-4D97-AF65-F5344CB8AC3E}">
        <p14:creationId xmlns:p14="http://schemas.microsoft.com/office/powerpoint/2010/main" val="32289566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해당 페이지는 클라우드 예상 사용량에 대해 설명한 것입니다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0432709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&lt;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고객 서비스 경험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&gt;</a:t>
            </a:r>
          </a:p>
          <a:p>
            <a:pPr marL="158750" indent="0">
              <a:buNone/>
            </a:pP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저희는 </a:t>
            </a:r>
            <a:r>
              <a:rPr lang="ko-KR" altLang="en-US" b="0" i="0" dirty="0" err="1">
                <a:solidFill>
                  <a:srgbClr val="D1D5DB"/>
                </a:solidFill>
                <a:effectLst/>
                <a:latin typeface="Söhne"/>
              </a:rPr>
              <a:t>키플을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 사용하는 실제 사용자의 평가를 수집하고 분석하여 어떻게 </a:t>
            </a:r>
            <a:r>
              <a:rPr lang="ko-KR" altLang="en-US" b="0" i="0" dirty="0" err="1">
                <a:solidFill>
                  <a:srgbClr val="D1D5DB"/>
                </a:solidFill>
                <a:effectLst/>
                <a:latin typeface="Söhne"/>
              </a:rPr>
              <a:t>키플이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 육아 과정의 일부를 대신 수행함으로써 육아에서 어려움을 겪을 수 있는 부분을 해결할 수 있는지 해당 평가를 통해 지속적으로 개선 방안을 모색하였습니다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marL="158750" indent="0">
              <a:buNone/>
            </a:pP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또한 </a:t>
            </a:r>
            <a:r>
              <a:rPr lang="ko-KR" altLang="en-US" b="0" i="0" dirty="0" err="1">
                <a:solidFill>
                  <a:srgbClr val="D1D5DB"/>
                </a:solidFill>
                <a:effectLst/>
                <a:latin typeface="Söhne"/>
              </a:rPr>
              <a:t>키플의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 필요성의 부분에서 가치를 뒷받침하는 또 하나의 중요한 증거는 영유아 시기에 관한 전문가들의 의견입니다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전문가의 의견을 통해 여러 부모님 또는 보호자들이 해당 내용의 중요성을 깨닫고 정보를 알아보는데 있어 저희 서비스는 영유아들이 올바른 시기에 섭취해야 할 영양 성분들을 </a:t>
            </a:r>
            <a:r>
              <a:rPr lang="ko-KR" altLang="en-US" b="0" i="0" dirty="0" err="1">
                <a:solidFill>
                  <a:srgbClr val="D1D5DB"/>
                </a:solidFill>
                <a:effectLst/>
                <a:latin typeface="Söhne"/>
              </a:rPr>
              <a:t>균형있게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 먹을 수 있는 식단 추천을 해줌으로써 도움을 드릴 수 있습니다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en-KR" i="0" dirty="0"/>
          </a:p>
        </p:txBody>
      </p:sp>
    </p:spTree>
    <p:extLst>
      <p:ext uri="{BB962C8B-B14F-4D97-AF65-F5344CB8AC3E}">
        <p14:creationId xmlns:p14="http://schemas.microsoft.com/office/powerpoint/2010/main" val="36346638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비전과 목표</a:t>
            </a:r>
            <a:r>
              <a:rPr lang="en-US" altLang="ko-KR" dirty="0"/>
              <a:t>&gt;</a:t>
            </a:r>
          </a:p>
          <a:p>
            <a:pPr marL="158750" indent="0">
              <a:buNone/>
            </a:pPr>
            <a:r>
              <a:rPr lang="ko-KR" altLang="en-US" dirty="0"/>
              <a:t>다음으로는 저희 </a:t>
            </a:r>
            <a:r>
              <a:rPr lang="ko-KR" altLang="en-US" dirty="0" err="1"/>
              <a:t>키플</a:t>
            </a:r>
            <a:r>
              <a:rPr lang="ko-KR" altLang="en-US" dirty="0"/>
              <a:t> 프로젝트의 미래 방향성에 관련하여 비전과 목표에 대해 설명하고자 합니다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ko-KR" altLang="en-US" dirty="0"/>
              <a:t>저희 서비스는 다음과 같은 비전과 목표를 기반으로 서비스 기능 추가 및 사용 가능 지역 확장을 통하여 영유아 식단 추천 애플리케이션의 대표적인 서비스가 되어보려 합니다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0530701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마무리</a:t>
            </a:r>
            <a:r>
              <a:rPr lang="en-US" altLang="ko-KR" dirty="0"/>
              <a:t>&gt;</a:t>
            </a:r>
          </a:p>
          <a:p>
            <a:pPr marL="158750" indent="0">
              <a:buNone/>
            </a:pPr>
            <a:r>
              <a:rPr lang="ko-KR" altLang="en-US" dirty="0"/>
              <a:t>지금까지 영유아 대상 식단 추천 서비스인 </a:t>
            </a:r>
            <a:r>
              <a:rPr lang="ko-KR" altLang="en-US" dirty="0" err="1"/>
              <a:t>키플</a:t>
            </a:r>
            <a:r>
              <a:rPr lang="ko-KR" altLang="en-US" dirty="0"/>
              <a:t> 프로젝트였습니다</a:t>
            </a:r>
            <a:r>
              <a:rPr lang="en-US" altLang="ko-KR" dirty="0"/>
              <a:t>.</a:t>
            </a:r>
            <a:r>
              <a:rPr lang="ko-KR" altLang="en-US" dirty="0"/>
              <a:t> 긴 시간 </a:t>
            </a:r>
            <a:r>
              <a:rPr lang="ko-KR" altLang="en-US" dirty="0" err="1"/>
              <a:t>들어주셔서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7415242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ko-KR" dirty="0"/>
              <a:t>&lt;Q&amp;A&gt;</a:t>
            </a:r>
          </a:p>
          <a:p>
            <a:pPr marL="158750" indent="0">
              <a:buNone/>
            </a:pPr>
            <a:r>
              <a:rPr lang="ko-KR" altLang="en-US" dirty="0"/>
              <a:t>마지막으로 저희 프로젝트에 관련하여 질의응답 시간을 가진 후 발표 마무리하도록 하겠습니다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300361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767399291c_17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767399291c_17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&lt;</a:t>
            </a:r>
            <a:r>
              <a:rPr lang="ko-KR" altLang="en-US" dirty="0"/>
              <a:t>자기소개</a:t>
            </a:r>
            <a:r>
              <a:rPr lang="en-US" altLang="ko-KR" dirty="0"/>
              <a:t>&gt;</a:t>
            </a:r>
          </a:p>
          <a:p>
            <a:pPr marL="158750" indent="0" algn="l">
              <a:buFontTx/>
              <a:buNone/>
            </a:pPr>
            <a:r>
              <a:rPr lang="ko-KR" altLang="en-US" dirty="0"/>
              <a:t>저는 이번 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Söhne"/>
              </a:rPr>
              <a:t>프로젝트 팀에서 프로젝트 매니저 역할을 맡으면서 데이터 증강을 통한 테스트 데이터 정확도 향상을 위한 모델링 업무도 동시에 수행했습니다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Söhne"/>
              </a:rPr>
              <a:t>전체 프로젝트 일정 관리와 문서 제작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Söhne"/>
              </a:rPr>
              <a:t>/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Söhne"/>
              </a:rPr>
              <a:t>관리 역시 맡아 진행하였으며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Söhne"/>
              </a:rPr>
              <a:t>기획 단계부터 완성까지 신경 써가며 프로젝트를 추진하기 위해 가장 중요하게 생각한 것은 원활한 커뮤니케이션과 의견 조율이었기 때문에 </a:t>
            </a:r>
            <a:r>
              <a:rPr lang="ko-KR" altLang="en-US" b="0" i="0" dirty="0" err="1">
                <a:solidFill>
                  <a:srgbClr val="FFFFFF"/>
                </a:solidFill>
                <a:effectLst/>
                <a:latin typeface="Söhne"/>
              </a:rPr>
              <a:t>깃허브와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Söhne"/>
              </a:rPr>
              <a:t> 구글 워크스페이스를 활용하여 활발한 소통으로 효율적인 협업을 하여 프로젝트 공동의 목표에 달성하기 위해 노력하였습니다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Söhne"/>
              </a:rPr>
              <a:t>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7698c50006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7698c50006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&lt;</a:t>
            </a:r>
            <a:r>
              <a:rPr lang="ko-KR" altLang="en-US" dirty="0"/>
              <a:t>플로우 설명</a:t>
            </a:r>
            <a:r>
              <a:rPr lang="en-US" altLang="ko-KR" dirty="0"/>
              <a:t>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 서비스의 클라우드 플로우입니다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각각 팀 구성원의 업무를 기획 단계에서 정한 후 맡은 파트 별 프로젝트를 생성하여 주로 사용할 서비스들을 선택하고 해당 서비스를 중심으로 서비스를 구축하는 것을 목표로 하였습니다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7698c50006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7698c50006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&lt;</a:t>
            </a:r>
            <a:r>
              <a:rPr lang="ko-KR" altLang="en-US" dirty="0"/>
              <a:t>조직 관리 </a:t>
            </a:r>
            <a:r>
              <a:rPr lang="en-US" altLang="ko-KR" dirty="0"/>
              <a:t>IAM&gt;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기획 단계에서 처음 클라우드 </a:t>
            </a:r>
            <a:r>
              <a:rPr lang="en-US" altLang="ko-KR" dirty="0"/>
              <a:t>IAM</a:t>
            </a:r>
            <a:r>
              <a:rPr lang="ko-KR" altLang="en-US" dirty="0"/>
              <a:t>을 어떻게 사용할지에 대해 구상했을 때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클라우드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IAM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을 조직 차원에서 관리하면 관리자가 모든 사용자와 리소스에 대한 접근 권한을 중앙에서 효과적으로 관리할 수 있고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,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 사용자가 필요한 리소스에만 접근할 수 있도록 제한하여 리소스의 효율적인 활용을 도모할 수 있기 때문에 다음과 같은 방식을 선택하려 하였습니다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3986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7698c50006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7698c50006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&lt;</a:t>
            </a:r>
            <a:r>
              <a:rPr lang="ko-KR" altLang="en-US" dirty="0"/>
              <a:t>개별 사용자 관리 </a:t>
            </a:r>
            <a:r>
              <a:rPr lang="en-US" altLang="ko-KR" dirty="0"/>
              <a:t>IAM&gt;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하지만 저희 프로그램 특성상 조직 관리자가 저희 학교로 지정되어 있어 제가 개인적으로 조직을 생성하여 관리가 불가능했기 때문에 개별적으로 각 맡은 </a:t>
            </a:r>
            <a:r>
              <a:rPr lang="ko-KR" altLang="en-US" dirty="0" err="1"/>
              <a:t>파트별</a:t>
            </a:r>
            <a:r>
              <a:rPr lang="ko-KR" altLang="en-US" dirty="0"/>
              <a:t> 역할 부여를 해서 프로젝트를 진행하였습니다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1235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7698c50006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7698c50006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네트워크</a:t>
            </a:r>
            <a:r>
              <a:rPr lang="en-US" altLang="ko-KR" dirty="0"/>
              <a:t>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다음으로는 네트워크입니다</a:t>
            </a:r>
            <a:r>
              <a:rPr lang="en-US" altLang="ko-KR" dirty="0"/>
              <a:t>.</a:t>
            </a:r>
            <a:r>
              <a:rPr lang="ko-KR" altLang="en-US" dirty="0"/>
              <a:t> 저희 조는 </a:t>
            </a:r>
            <a:r>
              <a:rPr lang="en-US" altLang="ko-KR" dirty="0"/>
              <a:t>4</a:t>
            </a:r>
            <a:r>
              <a:rPr lang="ko-KR" altLang="en-US" dirty="0"/>
              <a:t>개의 클라우드 팀 프로젝트를 개설하여 프로젝트간 데이터 통신을 위한 네트워크를 구성하였습니다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첫 번째로 배포 목적으로 생성된 인스턴스의 오토 스케일링 및 로드 </a:t>
            </a:r>
            <a:r>
              <a:rPr lang="ko-KR" altLang="en-US" dirty="0" err="1"/>
              <a:t>밸런서를</a:t>
            </a:r>
            <a:r>
              <a:rPr lang="ko-KR" altLang="en-US" dirty="0"/>
              <a:t> 통해 서비스의 부하에 따라 최대 </a:t>
            </a:r>
            <a:r>
              <a:rPr lang="en-US" altLang="ko-KR" dirty="0"/>
              <a:t>9</a:t>
            </a:r>
            <a:r>
              <a:rPr lang="ko-KR" altLang="en-US" dirty="0"/>
              <a:t>개까지 자동으로 컴퓨터 리소스를 확장 또는 축소되게 설정하였고</a:t>
            </a:r>
            <a:r>
              <a:rPr lang="en-US" altLang="ko-KR" dirty="0"/>
              <a:t>,</a:t>
            </a:r>
            <a:r>
              <a:rPr lang="ko-KR" altLang="en-US" dirty="0"/>
              <a:t> 들어오는 트래픽을 여러 서버로 분산 처리하여 어느 한 특정 서버로의 부하가 몰리는 것을 방지하였습니다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두 </a:t>
            </a:r>
            <a:r>
              <a:rPr lang="ko-KR" altLang="en-US" dirty="0" err="1"/>
              <a:t>번쨰로</a:t>
            </a:r>
            <a:r>
              <a:rPr lang="ko-KR" altLang="en-US" dirty="0"/>
              <a:t> 방화벽을 통해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허용되지 않은 트래픽을 차단하거나 필터링함으로써 네트워크의 트래픽을 제어하였습니다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이를 통해 애플리케이션과 서비스에 대한 무단 접근을 방지할 수 있었습니다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세 번째로 프로젝트별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VPC </a:t>
            </a:r>
            <a:r>
              <a:rPr lang="ko-KR" altLang="en-US" b="0" i="0" dirty="0" err="1">
                <a:solidFill>
                  <a:srgbClr val="D1D5DB"/>
                </a:solidFill>
                <a:effectLst/>
                <a:latin typeface="Söhne"/>
              </a:rPr>
              <a:t>피어링을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 통해 여러 개의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VPC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간에 리소스를 공유하고 협업할 수 있었습니다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각각의 프로젝트나 팀이 독립된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VPC</a:t>
            </a:r>
            <a:r>
              <a:rPr lang="ko-KR" altLang="en-US" b="0" i="0" dirty="0" err="1">
                <a:solidFill>
                  <a:srgbClr val="D1D5DB"/>
                </a:solidFill>
                <a:effectLst/>
                <a:latin typeface="Söhne"/>
              </a:rPr>
              <a:t>를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 가지면서 필요한 경우에만 리소스를 공유하여 효율적인 협업을 진행하였습니다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501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46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45.png"/><Relationship Id="rId5" Type="http://schemas.openxmlformats.org/officeDocument/2006/relationships/image" Target="../media/image9.png"/><Relationship Id="rId10" Type="http://schemas.openxmlformats.org/officeDocument/2006/relationships/image" Target="../media/image44.png"/><Relationship Id="rId4" Type="http://schemas.openxmlformats.org/officeDocument/2006/relationships/image" Target="../media/image8.png"/><Relationship Id="rId9" Type="http://schemas.openxmlformats.org/officeDocument/2006/relationships/image" Target="../media/image4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5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48.png"/><Relationship Id="rId5" Type="http://schemas.openxmlformats.org/officeDocument/2006/relationships/image" Target="../media/image9.png"/><Relationship Id="rId15" Type="http://schemas.openxmlformats.org/officeDocument/2006/relationships/image" Target="../media/image52.png"/><Relationship Id="rId10" Type="http://schemas.openxmlformats.org/officeDocument/2006/relationships/image" Target="../media/image22.png"/><Relationship Id="rId4" Type="http://schemas.openxmlformats.org/officeDocument/2006/relationships/image" Target="../media/image8.png"/><Relationship Id="rId9" Type="http://schemas.openxmlformats.org/officeDocument/2006/relationships/image" Target="../media/image21.png"/><Relationship Id="rId1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620.png"/><Relationship Id="rId5" Type="http://schemas.openxmlformats.org/officeDocument/2006/relationships/image" Target="../media/image9.png"/><Relationship Id="rId10" Type="http://schemas.openxmlformats.org/officeDocument/2006/relationships/image" Target="../media/image610.png"/><Relationship Id="rId4" Type="http://schemas.openxmlformats.org/officeDocument/2006/relationships/image" Target="../media/image8.png"/><Relationship Id="rId9" Type="http://schemas.openxmlformats.org/officeDocument/2006/relationships/image" Target="../media/image60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65.png"/><Relationship Id="rId5" Type="http://schemas.openxmlformats.org/officeDocument/2006/relationships/image" Target="../media/image9.png"/><Relationship Id="rId10" Type="http://schemas.openxmlformats.org/officeDocument/2006/relationships/image" Target="../media/image22.png"/><Relationship Id="rId4" Type="http://schemas.openxmlformats.org/officeDocument/2006/relationships/image" Target="../media/image8.png"/><Relationship Id="rId9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72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71.png"/><Relationship Id="rId5" Type="http://schemas.openxmlformats.org/officeDocument/2006/relationships/image" Target="../media/image9.png"/><Relationship Id="rId10" Type="http://schemas.openxmlformats.org/officeDocument/2006/relationships/image" Target="../media/image70.png"/><Relationship Id="rId4" Type="http://schemas.openxmlformats.org/officeDocument/2006/relationships/image" Target="../media/image8.png"/><Relationship Id="rId9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microsoft.com/office/2007/relationships/hdphoto" Target="../media/hdphoto3.wdp"/><Relationship Id="rId4" Type="http://schemas.openxmlformats.org/officeDocument/2006/relationships/image" Target="../media/image8.png"/><Relationship Id="rId9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75.png"/><Relationship Id="rId3" Type="http://schemas.openxmlformats.org/officeDocument/2006/relationships/image" Target="../media/image76.png"/><Relationship Id="rId7" Type="http://schemas.openxmlformats.org/officeDocument/2006/relationships/image" Target="../media/image10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78.png"/><Relationship Id="rId5" Type="http://schemas.openxmlformats.org/officeDocument/2006/relationships/image" Target="../media/image8.png"/><Relationship Id="rId10" Type="http://schemas.openxmlformats.org/officeDocument/2006/relationships/image" Target="../media/image77.png"/><Relationship Id="rId4" Type="http://schemas.openxmlformats.org/officeDocument/2006/relationships/image" Target="../media/image7.png"/><Relationship Id="rId9" Type="http://schemas.openxmlformats.org/officeDocument/2006/relationships/image" Target="../media/image74.png"/><Relationship Id="rId14" Type="http://schemas.microsoft.com/office/2007/relationships/hdphoto" Target="../media/hdphoto3.wdp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82.png"/><Relationship Id="rId4" Type="http://schemas.openxmlformats.org/officeDocument/2006/relationships/image" Target="../media/image8.png"/><Relationship Id="rId9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85.png"/><Relationship Id="rId4" Type="http://schemas.openxmlformats.org/officeDocument/2006/relationships/image" Target="../media/image8.png"/><Relationship Id="rId9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89.png"/><Relationship Id="rId5" Type="http://schemas.openxmlformats.org/officeDocument/2006/relationships/image" Target="../media/image9.png"/><Relationship Id="rId10" Type="http://schemas.openxmlformats.org/officeDocument/2006/relationships/image" Target="../media/image88.png"/><Relationship Id="rId4" Type="http://schemas.openxmlformats.org/officeDocument/2006/relationships/image" Target="../media/image8.png"/><Relationship Id="rId9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8.png"/><Relationship Id="rId7" Type="http://schemas.openxmlformats.org/officeDocument/2006/relationships/image" Target="../media/image10.png"/><Relationship Id="rId12" Type="http://schemas.openxmlformats.org/officeDocument/2006/relationships/image" Target="../media/image8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86.png"/><Relationship Id="rId5" Type="http://schemas.openxmlformats.org/officeDocument/2006/relationships/image" Target="../media/image8.png"/><Relationship Id="rId10" Type="http://schemas.openxmlformats.org/officeDocument/2006/relationships/image" Target="../media/image89.png"/><Relationship Id="rId4" Type="http://schemas.openxmlformats.org/officeDocument/2006/relationships/image" Target="../media/image7.png"/><Relationship Id="rId9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21.png"/><Relationship Id="rId5" Type="http://schemas.openxmlformats.org/officeDocument/2006/relationships/image" Target="../media/image9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9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97.png"/><Relationship Id="rId17" Type="http://schemas.openxmlformats.org/officeDocument/2006/relationships/image" Target="../media/image102.sv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96.svg"/><Relationship Id="rId5" Type="http://schemas.openxmlformats.org/officeDocument/2006/relationships/image" Target="../media/image9.png"/><Relationship Id="rId15" Type="http://schemas.openxmlformats.org/officeDocument/2006/relationships/image" Target="../media/image100.svg"/><Relationship Id="rId10" Type="http://schemas.openxmlformats.org/officeDocument/2006/relationships/image" Target="../media/image95.png"/><Relationship Id="rId4" Type="http://schemas.openxmlformats.org/officeDocument/2006/relationships/image" Target="../media/image8.png"/><Relationship Id="rId9" Type="http://schemas.openxmlformats.org/officeDocument/2006/relationships/image" Target="../media/image94.svg"/><Relationship Id="rId14" Type="http://schemas.openxmlformats.org/officeDocument/2006/relationships/image" Target="../media/image9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4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02.svg"/><Relationship Id="rId5" Type="http://schemas.openxmlformats.org/officeDocument/2006/relationships/image" Target="../media/image9.png"/><Relationship Id="rId15" Type="http://schemas.openxmlformats.org/officeDocument/2006/relationships/image" Target="../media/image106.svg"/><Relationship Id="rId10" Type="http://schemas.openxmlformats.org/officeDocument/2006/relationships/image" Target="../media/image101.png"/><Relationship Id="rId4" Type="http://schemas.openxmlformats.org/officeDocument/2006/relationships/image" Target="../media/image8.png"/><Relationship Id="rId9" Type="http://schemas.openxmlformats.org/officeDocument/2006/relationships/image" Target="../media/image96.svg"/><Relationship Id="rId14" Type="http://schemas.openxmlformats.org/officeDocument/2006/relationships/image" Target="../media/image10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02.svg"/><Relationship Id="rId5" Type="http://schemas.openxmlformats.org/officeDocument/2006/relationships/image" Target="../media/image9.png"/><Relationship Id="rId10" Type="http://schemas.openxmlformats.org/officeDocument/2006/relationships/image" Target="../media/image101.png"/><Relationship Id="rId4" Type="http://schemas.openxmlformats.org/officeDocument/2006/relationships/image" Target="../media/image8.png"/><Relationship Id="rId9" Type="http://schemas.openxmlformats.org/officeDocument/2006/relationships/image" Target="../media/image98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svg"/><Relationship Id="rId18" Type="http://schemas.openxmlformats.org/officeDocument/2006/relationships/image" Target="../media/image117.png"/><Relationship Id="rId3" Type="http://schemas.openxmlformats.org/officeDocument/2006/relationships/image" Target="../media/image7.png"/><Relationship Id="rId21" Type="http://schemas.openxmlformats.org/officeDocument/2006/relationships/image" Target="../media/image120.svg"/><Relationship Id="rId7" Type="http://schemas.openxmlformats.org/officeDocument/2006/relationships/image" Target="../media/image11.png"/><Relationship Id="rId12" Type="http://schemas.openxmlformats.org/officeDocument/2006/relationships/image" Target="../media/image111.png"/><Relationship Id="rId17" Type="http://schemas.openxmlformats.org/officeDocument/2006/relationships/image" Target="../media/image116.sv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15.png"/><Relationship Id="rId20" Type="http://schemas.openxmlformats.org/officeDocument/2006/relationships/image" Target="../media/image1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10.svg"/><Relationship Id="rId5" Type="http://schemas.openxmlformats.org/officeDocument/2006/relationships/image" Target="../media/image9.png"/><Relationship Id="rId15" Type="http://schemas.openxmlformats.org/officeDocument/2006/relationships/image" Target="../media/image114.svg"/><Relationship Id="rId23" Type="http://schemas.openxmlformats.org/officeDocument/2006/relationships/image" Target="../media/image122.svg"/><Relationship Id="rId10" Type="http://schemas.openxmlformats.org/officeDocument/2006/relationships/image" Target="../media/image109.png"/><Relationship Id="rId19" Type="http://schemas.openxmlformats.org/officeDocument/2006/relationships/image" Target="../media/image118.svg"/><Relationship Id="rId4" Type="http://schemas.openxmlformats.org/officeDocument/2006/relationships/image" Target="../media/image8.png"/><Relationship Id="rId9" Type="http://schemas.openxmlformats.org/officeDocument/2006/relationships/image" Target="../media/image108.svg"/><Relationship Id="rId14" Type="http://schemas.openxmlformats.org/officeDocument/2006/relationships/image" Target="../media/image113.png"/><Relationship Id="rId22" Type="http://schemas.openxmlformats.org/officeDocument/2006/relationships/image" Target="../media/image12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24.svg"/><Relationship Id="rId5" Type="http://schemas.openxmlformats.org/officeDocument/2006/relationships/image" Target="../media/image9.png"/><Relationship Id="rId10" Type="http://schemas.openxmlformats.org/officeDocument/2006/relationships/image" Target="../media/image123.png"/><Relationship Id="rId4" Type="http://schemas.openxmlformats.org/officeDocument/2006/relationships/image" Target="../media/image8.png"/><Relationship Id="rId9" Type="http://schemas.openxmlformats.org/officeDocument/2006/relationships/image" Target="../media/image98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28.png"/><Relationship Id="rId5" Type="http://schemas.openxmlformats.org/officeDocument/2006/relationships/image" Target="../media/image9.png"/><Relationship Id="rId10" Type="http://schemas.openxmlformats.org/officeDocument/2006/relationships/image" Target="../media/image127.png"/><Relationship Id="rId4" Type="http://schemas.openxmlformats.org/officeDocument/2006/relationships/image" Target="../media/image8.png"/><Relationship Id="rId9" Type="http://schemas.openxmlformats.org/officeDocument/2006/relationships/image" Target="../media/image12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30.svg"/><Relationship Id="rId5" Type="http://schemas.openxmlformats.org/officeDocument/2006/relationships/image" Target="../media/image9.png"/><Relationship Id="rId15" Type="http://schemas.openxmlformats.org/officeDocument/2006/relationships/image" Target="../media/image134.svg"/><Relationship Id="rId10" Type="http://schemas.openxmlformats.org/officeDocument/2006/relationships/image" Target="../media/image129.png"/><Relationship Id="rId4" Type="http://schemas.openxmlformats.org/officeDocument/2006/relationships/image" Target="../media/image8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6.svg"/><Relationship Id="rId5" Type="http://schemas.openxmlformats.org/officeDocument/2006/relationships/image" Target="../media/image9.png"/><Relationship Id="rId10" Type="http://schemas.openxmlformats.org/officeDocument/2006/relationships/image" Target="../media/image15.png"/><Relationship Id="rId4" Type="http://schemas.openxmlformats.org/officeDocument/2006/relationships/image" Target="../media/image8.png"/><Relationship Id="rId9" Type="http://schemas.openxmlformats.org/officeDocument/2006/relationships/image" Target="../media/image14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0.svg"/><Relationship Id="rId5" Type="http://schemas.openxmlformats.org/officeDocument/2006/relationships/image" Target="../media/image139.png"/><Relationship Id="rId4" Type="http://schemas.openxmlformats.org/officeDocument/2006/relationships/image" Target="../media/image138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9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22.png"/><Relationship Id="rId5" Type="http://schemas.openxmlformats.org/officeDocument/2006/relationships/image" Target="../media/image8.png"/><Relationship Id="rId10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26.svg"/><Relationship Id="rId5" Type="http://schemas.openxmlformats.org/officeDocument/2006/relationships/image" Target="../media/image9.png"/><Relationship Id="rId15" Type="http://schemas.openxmlformats.org/officeDocument/2006/relationships/image" Target="../media/image30.svg"/><Relationship Id="rId10" Type="http://schemas.openxmlformats.org/officeDocument/2006/relationships/image" Target="../media/image25.png"/><Relationship Id="rId4" Type="http://schemas.openxmlformats.org/officeDocument/2006/relationships/image" Target="../media/image8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37.png"/><Relationship Id="rId17" Type="http://schemas.microsoft.com/office/2007/relationships/hdphoto" Target="../media/hdphoto2.wdp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36.png"/><Relationship Id="rId5" Type="http://schemas.openxmlformats.org/officeDocument/2006/relationships/image" Target="../media/image9.png"/><Relationship Id="rId15" Type="http://schemas.openxmlformats.org/officeDocument/2006/relationships/image" Target="../media/image39.png"/><Relationship Id="rId10" Type="http://schemas.openxmlformats.org/officeDocument/2006/relationships/image" Target="../media/image35.svg"/><Relationship Id="rId4" Type="http://schemas.openxmlformats.org/officeDocument/2006/relationships/image" Target="../media/image8.png"/><Relationship Id="rId9" Type="http://schemas.openxmlformats.org/officeDocument/2006/relationships/image" Target="../media/image34.png"/><Relationship Id="rId1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475" y="656513"/>
            <a:ext cx="3765048" cy="2509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1850" y="2585238"/>
            <a:ext cx="4200299" cy="3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9675" y="2975973"/>
            <a:ext cx="2374950" cy="124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4670398"/>
            <a:ext cx="8839204" cy="371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/>
          <p:nvPr/>
        </p:nvSpPr>
        <p:spPr>
          <a:xfrm>
            <a:off x="-9150" y="0"/>
            <a:ext cx="923400" cy="5143500"/>
          </a:xfrm>
          <a:prstGeom prst="rect">
            <a:avLst/>
          </a:prstGeom>
          <a:solidFill>
            <a:srgbClr val="6298EE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8"/>
          <p:cNvSpPr/>
          <p:nvPr/>
        </p:nvSpPr>
        <p:spPr>
          <a:xfrm>
            <a:off x="91450" y="911725"/>
            <a:ext cx="1051500" cy="914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06" y="1117279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797" y="2136851"/>
            <a:ext cx="502919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7" name="Google Shape;10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578" y="4175996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8" name="Google Shape;10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587" y="3156424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9" name="Google Shape;10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690" y="235242"/>
            <a:ext cx="455125" cy="36576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557FA3-123C-6BE5-CFDF-69672FD48AD1}"/>
              </a:ext>
            </a:extLst>
          </p:cNvPr>
          <p:cNvSpPr txBox="1"/>
          <p:nvPr/>
        </p:nvSpPr>
        <p:spPr>
          <a:xfrm>
            <a:off x="1310458" y="362545"/>
            <a:ext cx="6765030" cy="553998"/>
          </a:xfrm>
          <a:prstGeom prst="rect">
            <a:avLst/>
          </a:prstGeom>
          <a:noFill/>
          <a:effectLst>
            <a:outerShdw blurRad="50800" dist="12700" dir="2700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3000" spc="-50" dirty="0">
                <a:solidFill>
                  <a:srgbClr val="6298E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네트워크 트래픽 트리거</a:t>
            </a: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D17D6815-85F0-E631-3523-7545540472C2}"/>
              </a:ext>
            </a:extLst>
          </p:cNvPr>
          <p:cNvSpPr/>
          <p:nvPr/>
        </p:nvSpPr>
        <p:spPr>
          <a:xfrm>
            <a:off x="1496798" y="1180085"/>
            <a:ext cx="2160000" cy="503999"/>
          </a:xfrm>
          <a:prstGeom prst="homePlate">
            <a:avLst/>
          </a:prstGeom>
          <a:solidFill>
            <a:srgbClr val="8EB6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spc="-11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모니터링 정책 설정</a:t>
            </a:r>
            <a:endParaRPr lang="en-KR" sz="1300" b="1" spc="-11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6" name="Chevron 25">
            <a:extLst>
              <a:ext uri="{FF2B5EF4-FFF2-40B4-BE49-F238E27FC236}">
                <a16:creationId xmlns:a16="http://schemas.microsoft.com/office/drawing/2014/main" id="{B7F6AEF4-8EA0-8E1E-81C8-5FB2E9FC0C8B}"/>
              </a:ext>
            </a:extLst>
          </p:cNvPr>
          <p:cNvSpPr/>
          <p:nvPr/>
        </p:nvSpPr>
        <p:spPr>
          <a:xfrm>
            <a:off x="3959350" y="1180084"/>
            <a:ext cx="2160000" cy="503999"/>
          </a:xfrm>
          <a:prstGeom prst="chevron">
            <a:avLst/>
          </a:prstGeom>
          <a:solidFill>
            <a:srgbClr val="8EB6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spc="-110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메세지</a:t>
            </a:r>
            <a:r>
              <a:rPr lang="ko-KR" altLang="en-US" sz="1300" b="1" spc="-11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및 메일 알림</a:t>
            </a:r>
            <a:endParaRPr lang="en-KR" sz="1300" b="1" spc="-11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9" name="Chevron 28">
            <a:extLst>
              <a:ext uri="{FF2B5EF4-FFF2-40B4-BE49-F238E27FC236}">
                <a16:creationId xmlns:a16="http://schemas.microsoft.com/office/drawing/2014/main" id="{DC25C414-94DD-7BC9-6D57-64319FE5ED13}"/>
              </a:ext>
            </a:extLst>
          </p:cNvPr>
          <p:cNvSpPr/>
          <p:nvPr/>
        </p:nvSpPr>
        <p:spPr>
          <a:xfrm>
            <a:off x="6421902" y="1180084"/>
            <a:ext cx="2160000" cy="503999"/>
          </a:xfrm>
          <a:prstGeom prst="chevron">
            <a:avLst/>
          </a:prstGeom>
          <a:solidFill>
            <a:srgbClr val="8EB6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spc="-11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모니터링 및 조치</a:t>
            </a:r>
            <a:endParaRPr lang="en-KR" sz="1300" b="1" spc="-11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D41DB00-EF8B-A45A-6E72-ABA68FA59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9803" y="2216803"/>
            <a:ext cx="7772400" cy="707541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784E1636-F9FE-34CD-9686-2A419CB87671}"/>
              </a:ext>
            </a:extLst>
          </p:cNvPr>
          <p:cNvGrpSpPr/>
          <p:nvPr/>
        </p:nvGrpSpPr>
        <p:grpSpPr>
          <a:xfrm>
            <a:off x="1169803" y="3086851"/>
            <a:ext cx="4097936" cy="1823080"/>
            <a:chOff x="1169803" y="3156424"/>
            <a:chExt cx="4097936" cy="1823080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98D0789B-923D-C988-6464-F18B24BB48B5}"/>
                </a:ext>
              </a:extLst>
            </p:cNvPr>
            <p:cNvSpPr/>
            <p:nvPr/>
          </p:nvSpPr>
          <p:spPr>
            <a:xfrm>
              <a:off x="1169803" y="3156424"/>
              <a:ext cx="4097936" cy="182308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E5D7E81-FFE9-D892-903C-B6E36DF2E789}"/>
                </a:ext>
              </a:extLst>
            </p:cNvPr>
            <p:cNvSpPr/>
            <p:nvPr/>
          </p:nvSpPr>
          <p:spPr>
            <a:xfrm>
              <a:off x="1437015" y="3288762"/>
              <a:ext cx="1620000" cy="31194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0000"/>
                </a:lnSpc>
              </a:pPr>
              <a:r>
                <a:rPr lang="en-US" sz="1200" b="1" spc="-1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Condition</a:t>
              </a:r>
              <a:endParaRPr lang="en-KR" sz="1200" b="1" spc="-100" dirty="0"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  <p:sp>
          <p:nvSpPr>
            <p:cNvPr id="35" name="Folded Corner 34">
              <a:extLst>
                <a:ext uri="{FF2B5EF4-FFF2-40B4-BE49-F238E27FC236}">
                  <a16:creationId xmlns:a16="http://schemas.microsoft.com/office/drawing/2014/main" id="{70194370-94A4-9C22-719C-7EAD24EDCC20}"/>
                </a:ext>
              </a:extLst>
            </p:cNvPr>
            <p:cNvSpPr/>
            <p:nvPr/>
          </p:nvSpPr>
          <p:spPr>
            <a:xfrm>
              <a:off x="3324227" y="3288762"/>
              <a:ext cx="1620000" cy="627255"/>
            </a:xfrm>
            <a:prstGeom prst="foldedCorner">
              <a:avLst/>
            </a:prstGeom>
            <a:solidFill>
              <a:srgbClr val="8EB6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40000"/>
                </a:lnSpc>
              </a:pPr>
              <a:endParaRPr lang="en-US" altLang="ko-KR" sz="4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  <a:p>
              <a:pPr algn="ctr">
                <a:lnSpc>
                  <a:spcPct val="140000"/>
                </a:lnSpc>
              </a:pPr>
              <a:r>
                <a:rPr lang="en-US" altLang="ko-KR" sz="800" b="1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[Condition Type]</a:t>
              </a:r>
            </a:p>
            <a:p>
              <a:pPr algn="ctr">
                <a:lnSpc>
                  <a:spcPct val="140000"/>
                </a:lnSpc>
              </a:pPr>
              <a:r>
                <a:rPr lang="ko-KR" altLang="en-US" sz="1000" b="1" dirty="0" err="1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임곗값</a:t>
              </a:r>
              <a:endParaRPr lang="en-US" altLang="ko-KR" sz="10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  <p:sp>
          <p:nvSpPr>
            <p:cNvPr id="36" name="Folded Corner 35">
              <a:extLst>
                <a:ext uri="{FF2B5EF4-FFF2-40B4-BE49-F238E27FC236}">
                  <a16:creationId xmlns:a16="http://schemas.microsoft.com/office/drawing/2014/main" id="{AF03CE23-510D-1D3C-7387-3BC3596458A7}"/>
                </a:ext>
              </a:extLst>
            </p:cNvPr>
            <p:cNvSpPr/>
            <p:nvPr/>
          </p:nvSpPr>
          <p:spPr>
            <a:xfrm>
              <a:off x="1437015" y="3733044"/>
              <a:ext cx="1620000" cy="1047911"/>
            </a:xfrm>
            <a:prstGeom prst="foldedCorner">
              <a:avLst/>
            </a:prstGeom>
            <a:solidFill>
              <a:srgbClr val="8EB6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40000"/>
                </a:lnSpc>
              </a:pPr>
              <a:r>
                <a:rPr lang="en-US" altLang="ko-KR" sz="800" b="1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[Triggers When]</a:t>
              </a:r>
            </a:p>
            <a:p>
              <a:pPr algn="ctr">
                <a:lnSpc>
                  <a:spcPct val="140000"/>
                </a:lnSpc>
              </a:pPr>
              <a:r>
                <a:rPr lang="ko-KR" altLang="en-US" sz="1000" b="1" spc="-9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모든 시계열이 </a:t>
              </a:r>
              <a:r>
                <a:rPr lang="ko-KR" altLang="en-US" sz="1000" b="1" spc="-90" dirty="0" err="1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임곗값</a:t>
              </a:r>
              <a:r>
                <a:rPr lang="ko-KR" altLang="en-US" sz="1000" b="1" spc="-9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 초과</a:t>
              </a:r>
              <a:endParaRPr lang="en-US" altLang="ko-KR" sz="1000" b="1" spc="-90" dirty="0"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  <p:sp>
          <p:nvSpPr>
            <p:cNvPr id="37" name="Folded Corner 36">
              <a:extLst>
                <a:ext uri="{FF2B5EF4-FFF2-40B4-BE49-F238E27FC236}">
                  <a16:creationId xmlns:a16="http://schemas.microsoft.com/office/drawing/2014/main" id="{42C6759E-1737-B478-C48E-AF8E55B1342F}"/>
                </a:ext>
              </a:extLst>
            </p:cNvPr>
            <p:cNvSpPr/>
            <p:nvPr/>
          </p:nvSpPr>
          <p:spPr>
            <a:xfrm>
              <a:off x="3324227" y="4052036"/>
              <a:ext cx="1620000" cy="728919"/>
            </a:xfrm>
            <a:prstGeom prst="foldedCorner">
              <a:avLst/>
            </a:prstGeom>
            <a:solidFill>
              <a:srgbClr val="8EB6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40000"/>
                </a:lnSpc>
              </a:pPr>
              <a:endParaRPr lang="en-US" altLang="ko-KR" sz="3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  <a:p>
              <a:pPr algn="ctr">
                <a:lnSpc>
                  <a:spcPct val="140000"/>
                </a:lnSpc>
              </a:pPr>
              <a:r>
                <a:rPr lang="en-US" altLang="ko-KR" sz="800" b="1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[Threshold Position]</a:t>
              </a:r>
            </a:p>
            <a:p>
              <a:pPr algn="ctr">
                <a:lnSpc>
                  <a:spcPct val="140000"/>
                </a:lnSpc>
              </a:pPr>
              <a:r>
                <a:rPr lang="ko-KR" altLang="en-US" sz="1000" b="1" dirty="0" err="1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임곗값</a:t>
              </a:r>
              <a:r>
                <a:rPr lang="ko-KR" altLang="en-US" sz="1000" b="1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 초과</a:t>
              </a:r>
              <a:endParaRPr lang="en-US" altLang="ko-KR" sz="10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E318498-8587-296E-8F33-78A4E907AB2B}"/>
              </a:ext>
            </a:extLst>
          </p:cNvPr>
          <p:cNvGrpSpPr/>
          <p:nvPr/>
        </p:nvGrpSpPr>
        <p:grpSpPr>
          <a:xfrm>
            <a:off x="5373195" y="3070921"/>
            <a:ext cx="3569008" cy="594000"/>
            <a:chOff x="5373195" y="3140494"/>
            <a:chExt cx="3569008" cy="594000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60603371-B0D9-44FA-A636-6E0C8CE363A0}"/>
                </a:ext>
              </a:extLst>
            </p:cNvPr>
            <p:cNvSpPr/>
            <p:nvPr/>
          </p:nvSpPr>
          <p:spPr>
            <a:xfrm>
              <a:off x="5373195" y="3140494"/>
              <a:ext cx="3569008" cy="594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C898196E-93CD-F445-C3EE-26B2C460E04E}"/>
                </a:ext>
              </a:extLst>
            </p:cNvPr>
            <p:cNvSpPr/>
            <p:nvPr/>
          </p:nvSpPr>
          <p:spPr>
            <a:xfrm>
              <a:off x="5453718" y="3215009"/>
              <a:ext cx="1518497" cy="432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0000"/>
                </a:lnSpc>
              </a:pPr>
              <a:r>
                <a:rPr lang="en-US" sz="1200" b="1" spc="-1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Notification Channels</a:t>
              </a:r>
              <a:endParaRPr lang="en-KR" sz="1200" b="1" spc="-100" dirty="0"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BB4193E-AB2B-BB8A-1F68-07CB4A974339}"/>
                </a:ext>
              </a:extLst>
            </p:cNvPr>
            <p:cNvSpPr txBox="1"/>
            <p:nvPr/>
          </p:nvSpPr>
          <p:spPr>
            <a:xfrm>
              <a:off x="7008098" y="3187613"/>
              <a:ext cx="17003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sz="1200" b="1" dirty="0">
                  <a:solidFill>
                    <a:srgbClr val="6299EE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Message &amp; Email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33D302B-DD14-D672-28D7-D55210F308C1}"/>
                </a:ext>
              </a:extLst>
            </p:cNvPr>
            <p:cNvSpPr txBox="1"/>
            <p:nvPr/>
          </p:nvSpPr>
          <p:spPr>
            <a:xfrm>
              <a:off x="8031082" y="3431009"/>
              <a:ext cx="8164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sz="1200" b="1" dirty="0">
                  <a:solidFill>
                    <a:srgbClr val="6299EE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Admin</a:t>
              </a:r>
            </a:p>
          </p:txBody>
        </p: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9D72138B-34F4-F7D5-4951-2FA2DC3DFBBD}"/>
                </a:ext>
              </a:extLst>
            </p:cNvPr>
            <p:cNvCxnSpPr>
              <a:cxnSpLocks/>
              <a:stCxn id="41" idx="2"/>
              <a:endCxn id="42" idx="1"/>
            </p:cNvCxnSpPr>
            <p:nvPr/>
          </p:nvCxnSpPr>
          <p:spPr>
            <a:xfrm rot="16200000" flipH="1">
              <a:off x="7892226" y="3430652"/>
              <a:ext cx="104897" cy="172816"/>
            </a:xfrm>
            <a:prstGeom prst="bentConnector2">
              <a:avLst/>
            </a:prstGeom>
            <a:ln w="22225">
              <a:solidFill>
                <a:srgbClr val="6299E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7B91754-27DA-7B2C-8803-950827ACAE08}"/>
              </a:ext>
            </a:extLst>
          </p:cNvPr>
          <p:cNvGrpSpPr/>
          <p:nvPr/>
        </p:nvGrpSpPr>
        <p:grpSpPr>
          <a:xfrm>
            <a:off x="5373195" y="3803120"/>
            <a:ext cx="3569008" cy="1106811"/>
            <a:chOff x="5373195" y="3872692"/>
            <a:chExt cx="3569008" cy="1106811"/>
          </a:xfrm>
        </p:grpSpPr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E2D9253B-5ABB-165C-54EB-9463889711B4}"/>
                </a:ext>
              </a:extLst>
            </p:cNvPr>
            <p:cNvSpPr/>
            <p:nvPr/>
          </p:nvSpPr>
          <p:spPr>
            <a:xfrm>
              <a:off x="5373195" y="3872692"/>
              <a:ext cx="3569008" cy="110681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57E35AC7-47BF-9D1B-AF42-23A7A134C0CE}"/>
                </a:ext>
              </a:extLst>
            </p:cNvPr>
            <p:cNvSpPr/>
            <p:nvPr/>
          </p:nvSpPr>
          <p:spPr>
            <a:xfrm>
              <a:off x="5705153" y="3951404"/>
              <a:ext cx="2905091" cy="33236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0000"/>
                </a:lnSpc>
              </a:pPr>
              <a:r>
                <a:rPr lang="en-US" sz="1200" b="1" spc="-1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Documentation</a:t>
              </a:r>
              <a:endParaRPr lang="en-KR" sz="1200" b="1" spc="-100" dirty="0"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86E32BA-47EB-1A43-50F5-60C9D073434A}"/>
                </a:ext>
              </a:extLst>
            </p:cNvPr>
            <p:cNvSpPr txBox="1"/>
            <p:nvPr/>
          </p:nvSpPr>
          <p:spPr>
            <a:xfrm>
              <a:off x="5453718" y="4389862"/>
              <a:ext cx="3393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sz="1200" b="1" dirty="0">
                  <a:solidFill>
                    <a:srgbClr val="6299EE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[</a:t>
              </a:r>
              <a:r>
                <a:rPr lang="ko-KR" altLang="en-US" sz="1200" b="1" dirty="0">
                  <a:solidFill>
                    <a:srgbClr val="6299EE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오버 트래픽 발생</a:t>
              </a:r>
              <a:r>
                <a:rPr lang="en-US" altLang="ko-KR" sz="1200" b="1" dirty="0">
                  <a:solidFill>
                    <a:srgbClr val="6299EE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]</a:t>
              </a:r>
            </a:p>
            <a:p>
              <a:pPr algn="ctr"/>
              <a:r>
                <a:rPr lang="ko-KR" altLang="en-US" sz="1200" b="1" dirty="0">
                  <a:solidFill>
                    <a:srgbClr val="6299EE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로그 데이터 모니터링 후 조치가 필요합니다</a:t>
              </a:r>
              <a:r>
                <a:rPr lang="en-US" altLang="ko-KR" sz="1200" b="1" dirty="0">
                  <a:solidFill>
                    <a:srgbClr val="6299EE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.</a:t>
              </a:r>
              <a:endParaRPr lang="en-KR" sz="1200" b="1" dirty="0">
                <a:solidFill>
                  <a:srgbClr val="6299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12F1EB1-1235-4589-8EAC-8E8173AF2186}"/>
              </a:ext>
            </a:extLst>
          </p:cNvPr>
          <p:cNvGrpSpPr/>
          <p:nvPr/>
        </p:nvGrpSpPr>
        <p:grpSpPr>
          <a:xfrm>
            <a:off x="5283115" y="1933433"/>
            <a:ext cx="3378200" cy="3023586"/>
            <a:chOff x="5330427" y="2035431"/>
            <a:chExt cx="3378200" cy="3023586"/>
          </a:xfrm>
        </p:grpSpPr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9CE79609-3933-86CE-BD5A-D63560B16B62}"/>
                </a:ext>
              </a:extLst>
            </p:cNvPr>
            <p:cNvSpPr/>
            <p:nvPr/>
          </p:nvSpPr>
          <p:spPr>
            <a:xfrm>
              <a:off x="5330427" y="2035431"/>
              <a:ext cx="3378200" cy="302358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C98C02C7-4C90-E52B-E824-A8E30793BD8A}"/>
                </a:ext>
              </a:extLst>
            </p:cNvPr>
            <p:cNvSpPr/>
            <p:nvPr/>
          </p:nvSpPr>
          <p:spPr>
            <a:xfrm>
              <a:off x="5774091" y="2156339"/>
              <a:ext cx="2535202" cy="31194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0000"/>
                </a:lnSpc>
              </a:pPr>
              <a:r>
                <a:rPr lang="en-US" sz="1200" b="1" spc="-1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Message</a:t>
              </a:r>
              <a:endParaRPr lang="en-KR" sz="1200" b="1" spc="-100" dirty="0"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  <p:pic>
          <p:nvPicPr>
            <p:cNvPr id="60" name="Picture 59" descr="A screenshot of a phone&#10;&#10;Description automatically generated">
              <a:extLst>
                <a:ext uri="{FF2B5EF4-FFF2-40B4-BE49-F238E27FC236}">
                  <a16:creationId xmlns:a16="http://schemas.microsoft.com/office/drawing/2014/main" id="{1CADD79D-D832-ED68-DD08-3C2245A62D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4079"/>
            <a:stretch/>
          </p:blipFill>
          <p:spPr>
            <a:xfrm>
              <a:off x="5483133" y="2824427"/>
              <a:ext cx="3078046" cy="1787038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3C2CB3A-EC89-B7CB-6E4F-884AAE5E0607}"/>
              </a:ext>
            </a:extLst>
          </p:cNvPr>
          <p:cNvGrpSpPr/>
          <p:nvPr/>
        </p:nvGrpSpPr>
        <p:grpSpPr>
          <a:xfrm>
            <a:off x="1478851" y="1933433"/>
            <a:ext cx="3378200" cy="3023586"/>
            <a:chOff x="1526163" y="2035431"/>
            <a:chExt cx="3378200" cy="3023586"/>
          </a:xfrm>
        </p:grpSpPr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427A4376-2511-F43E-C61B-44B90B57A7FB}"/>
                </a:ext>
              </a:extLst>
            </p:cNvPr>
            <p:cNvSpPr/>
            <p:nvPr/>
          </p:nvSpPr>
          <p:spPr>
            <a:xfrm>
              <a:off x="1526163" y="2035431"/>
              <a:ext cx="3378200" cy="302358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5806FF1D-043D-E439-86BA-92B3896416C8}"/>
                </a:ext>
              </a:extLst>
            </p:cNvPr>
            <p:cNvSpPr/>
            <p:nvPr/>
          </p:nvSpPr>
          <p:spPr>
            <a:xfrm>
              <a:off x="1951170" y="2153523"/>
              <a:ext cx="2535202" cy="31194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0000"/>
                </a:lnSpc>
              </a:pPr>
              <a:r>
                <a:rPr lang="en-US" sz="1200" b="1" spc="-1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Email</a:t>
              </a:r>
              <a:endParaRPr lang="en-KR" sz="1200" b="1" spc="-100" dirty="0"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  <p:pic>
          <p:nvPicPr>
            <p:cNvPr id="62" name="Picture 61" descr="A screenshot of a cloud alert&#10;&#10;Description automatically generated">
              <a:extLst>
                <a:ext uri="{FF2B5EF4-FFF2-40B4-BE49-F238E27FC236}">
                  <a16:creationId xmlns:a16="http://schemas.microsoft.com/office/drawing/2014/main" id="{B2A35AAB-F9B1-42C5-E665-CADF541D7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50560" y="2566753"/>
              <a:ext cx="2729407" cy="2302387"/>
            </a:xfrm>
            <a:prstGeom prst="rect">
              <a:avLst/>
            </a:prstGeom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BC077E2-DD7B-BBFF-B188-451C78D448AB}"/>
              </a:ext>
            </a:extLst>
          </p:cNvPr>
          <p:cNvGrpSpPr/>
          <p:nvPr/>
        </p:nvGrpSpPr>
        <p:grpSpPr>
          <a:xfrm>
            <a:off x="1462272" y="1930712"/>
            <a:ext cx="7199043" cy="2856644"/>
            <a:chOff x="1462271" y="1924311"/>
            <a:chExt cx="7199043" cy="2856644"/>
          </a:xfrm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4BBDF107-A55E-F569-7197-D59F4158C82C}"/>
                </a:ext>
              </a:extLst>
            </p:cNvPr>
            <p:cNvSpPr/>
            <p:nvPr/>
          </p:nvSpPr>
          <p:spPr>
            <a:xfrm>
              <a:off x="1493335" y="1924311"/>
              <a:ext cx="7167979" cy="285664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80FE5FC1-0844-F5EB-A7FB-8F0BBB5A5E79}"/>
                </a:ext>
              </a:extLst>
            </p:cNvPr>
            <p:cNvSpPr/>
            <p:nvPr/>
          </p:nvSpPr>
          <p:spPr>
            <a:xfrm>
              <a:off x="2395129" y="2042403"/>
              <a:ext cx="5379277" cy="31194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0000"/>
                </a:lnSpc>
              </a:pPr>
              <a:r>
                <a:rPr lang="en-US" sz="1200" b="1" spc="-1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Cloud Logging &amp; Monitoring</a:t>
              </a:r>
              <a:endParaRPr lang="en-KR" sz="1200" b="1" spc="-100" dirty="0"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id="{3718114E-836C-5DFF-4B4E-10E202E43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630797" y="3076436"/>
              <a:ext cx="776349" cy="776349"/>
            </a:xfrm>
            <a:prstGeom prst="rect">
              <a:avLst/>
            </a:prstGeom>
          </p:spPr>
        </p:pic>
        <p:pic>
          <p:nvPicPr>
            <p:cNvPr id="81" name="Picture 80" descr="A blue computer monitor with a line of graph&#10;&#10;Description automatically generated">
              <a:extLst>
                <a:ext uri="{FF2B5EF4-FFF2-40B4-BE49-F238E27FC236}">
                  <a16:creationId xmlns:a16="http://schemas.microsoft.com/office/drawing/2014/main" id="{5484D8F4-E9AC-51BE-A552-04DC86C81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54383" y="3066496"/>
              <a:ext cx="776350" cy="776350"/>
            </a:xfrm>
            <a:prstGeom prst="rect">
              <a:avLst/>
            </a:prstGeom>
          </p:spPr>
        </p:pic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FAE58A5B-924C-87B8-5555-AE636707E2A5}"/>
                </a:ext>
              </a:extLst>
            </p:cNvPr>
            <p:cNvSpPr/>
            <p:nvPr/>
          </p:nvSpPr>
          <p:spPr>
            <a:xfrm>
              <a:off x="2932044" y="2553569"/>
              <a:ext cx="1885251" cy="42476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[</a:t>
              </a:r>
              <a:r>
                <a:rPr lang="ko-KR" altLang="en-US" sz="1000" b="1" dirty="0">
                  <a:solidFill>
                    <a:schemeClr val="tx1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로그 뷰어</a:t>
              </a:r>
              <a:r>
                <a:rPr lang="en-US" altLang="ko-KR" sz="1000" b="1" dirty="0">
                  <a:solidFill>
                    <a:schemeClr val="tx1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]</a:t>
              </a:r>
            </a:p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로그 보기</a:t>
              </a:r>
              <a:r>
                <a:rPr lang="en-US" altLang="ko-KR" sz="1000" b="1" dirty="0">
                  <a:solidFill>
                    <a:schemeClr val="tx1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,</a:t>
              </a:r>
              <a:r>
                <a:rPr lang="ko-KR" altLang="en-US" sz="1000" b="1" dirty="0">
                  <a:solidFill>
                    <a:schemeClr val="tx1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 쿼리 및 분석 상자</a:t>
              </a:r>
              <a:endParaRPr lang="en-KR" sz="1000" b="1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67EDDD1-47FC-1669-04C2-910A40332D53}"/>
                </a:ext>
              </a:extLst>
            </p:cNvPr>
            <p:cNvSpPr txBox="1"/>
            <p:nvPr/>
          </p:nvSpPr>
          <p:spPr>
            <a:xfrm>
              <a:off x="1462271" y="3802687"/>
              <a:ext cx="11190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sz="1000" b="1" dirty="0">
                  <a:solidFill>
                    <a:srgbClr val="4285F4"/>
                  </a:solidFill>
                </a:rPr>
                <a:t>Cloud Logging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F888B52-769C-949B-9774-9595FB55C6D6}"/>
                </a:ext>
              </a:extLst>
            </p:cNvPr>
            <p:cNvSpPr txBox="1"/>
            <p:nvPr/>
          </p:nvSpPr>
          <p:spPr>
            <a:xfrm>
              <a:off x="5022717" y="3806632"/>
              <a:ext cx="125087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sz="1000" b="1" dirty="0">
                  <a:solidFill>
                    <a:srgbClr val="4285F4"/>
                  </a:solidFill>
                </a:rPr>
                <a:t>Cloud Monitoring</a:t>
              </a: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3350DB7A-CB77-5653-9865-4F4CA6FEDC87}"/>
                </a:ext>
              </a:extLst>
            </p:cNvPr>
            <p:cNvSpPr/>
            <p:nvPr/>
          </p:nvSpPr>
          <p:spPr>
            <a:xfrm>
              <a:off x="2932044" y="3260018"/>
              <a:ext cx="1885251" cy="42476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[</a:t>
              </a:r>
              <a:r>
                <a:rPr lang="ko-KR" altLang="en-US" sz="1000" b="1" dirty="0">
                  <a:solidFill>
                    <a:schemeClr val="tx1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로그 생성</a:t>
              </a:r>
              <a:r>
                <a:rPr lang="en-US" altLang="ko-KR" sz="1000" b="1" dirty="0">
                  <a:solidFill>
                    <a:schemeClr val="tx1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]</a:t>
              </a:r>
            </a:p>
            <a:p>
              <a:pPr algn="ctr"/>
              <a:r>
                <a:rPr lang="ko-KR" altLang="en-US" sz="1000" b="1" dirty="0" err="1">
                  <a:solidFill>
                    <a:schemeClr val="tx1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메트릭</a:t>
              </a:r>
              <a:r>
                <a:rPr lang="ko-KR" altLang="en-US" sz="1000" b="1" dirty="0">
                  <a:solidFill>
                    <a:schemeClr val="tx1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 기반 알림 설정</a:t>
              </a:r>
              <a:endParaRPr lang="en-KR" sz="1000" b="1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E775214A-2244-79C6-B1C0-B7271C85973F}"/>
                </a:ext>
              </a:extLst>
            </p:cNvPr>
            <p:cNvSpPr/>
            <p:nvPr/>
          </p:nvSpPr>
          <p:spPr>
            <a:xfrm>
              <a:off x="2930450" y="3966467"/>
              <a:ext cx="1885251" cy="42476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[</a:t>
              </a:r>
              <a:r>
                <a:rPr lang="ko-KR" altLang="en-US" sz="1000" b="1" dirty="0">
                  <a:solidFill>
                    <a:schemeClr val="tx1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로그 보관</a:t>
              </a:r>
              <a:r>
                <a:rPr lang="en-US" altLang="ko-KR" sz="1000" b="1" dirty="0">
                  <a:solidFill>
                    <a:schemeClr val="tx1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]</a:t>
              </a:r>
            </a:p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보존 관리 및 정책 설정</a:t>
              </a:r>
              <a:endParaRPr lang="en-KR" sz="1000" b="1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  <p:cxnSp>
          <p:nvCxnSpPr>
            <p:cNvPr id="88" name="Curved Connector 87">
              <a:extLst>
                <a:ext uri="{FF2B5EF4-FFF2-40B4-BE49-F238E27FC236}">
                  <a16:creationId xmlns:a16="http://schemas.microsoft.com/office/drawing/2014/main" id="{6A72E005-DD80-6CFC-EAD2-F757B1378665}"/>
                </a:ext>
              </a:extLst>
            </p:cNvPr>
            <p:cNvCxnSpPr>
              <a:stCxn id="79" idx="3"/>
              <a:endCxn id="82" idx="1"/>
            </p:cNvCxnSpPr>
            <p:nvPr/>
          </p:nvCxnSpPr>
          <p:spPr>
            <a:xfrm flipV="1">
              <a:off x="2407146" y="2765953"/>
              <a:ext cx="524898" cy="698658"/>
            </a:xfrm>
            <a:prstGeom prst="curvedConnector3">
              <a:avLst/>
            </a:prstGeom>
            <a:ln w="22225"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urved Connector 89">
              <a:extLst>
                <a:ext uri="{FF2B5EF4-FFF2-40B4-BE49-F238E27FC236}">
                  <a16:creationId xmlns:a16="http://schemas.microsoft.com/office/drawing/2014/main" id="{B2FE945D-8711-1DA8-3CBA-C395AC653C36}"/>
                </a:ext>
              </a:extLst>
            </p:cNvPr>
            <p:cNvCxnSpPr>
              <a:stCxn id="79" idx="3"/>
              <a:endCxn id="85" idx="1"/>
            </p:cNvCxnSpPr>
            <p:nvPr/>
          </p:nvCxnSpPr>
          <p:spPr>
            <a:xfrm>
              <a:off x="2407146" y="3464611"/>
              <a:ext cx="524898" cy="7791"/>
            </a:xfrm>
            <a:prstGeom prst="curvedConnector3">
              <a:avLst/>
            </a:prstGeom>
            <a:ln w="22225"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urved Connector 91">
              <a:extLst>
                <a:ext uri="{FF2B5EF4-FFF2-40B4-BE49-F238E27FC236}">
                  <a16:creationId xmlns:a16="http://schemas.microsoft.com/office/drawing/2014/main" id="{5170B3AD-9152-E394-2B83-F8E49B86D3AA}"/>
                </a:ext>
              </a:extLst>
            </p:cNvPr>
            <p:cNvCxnSpPr>
              <a:stCxn id="79" idx="3"/>
              <a:endCxn id="86" idx="1"/>
            </p:cNvCxnSpPr>
            <p:nvPr/>
          </p:nvCxnSpPr>
          <p:spPr>
            <a:xfrm>
              <a:off x="2407146" y="3464611"/>
              <a:ext cx="523304" cy="714240"/>
            </a:xfrm>
            <a:prstGeom prst="curvedConnector3">
              <a:avLst/>
            </a:prstGeom>
            <a:ln w="22225"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245C8904-782A-75D6-FBC6-0561FFE5CFF4}"/>
                </a:ext>
              </a:extLst>
            </p:cNvPr>
            <p:cNvSpPr/>
            <p:nvPr/>
          </p:nvSpPr>
          <p:spPr>
            <a:xfrm>
              <a:off x="6634895" y="2554614"/>
              <a:ext cx="1885251" cy="42476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Charts and Dashboards</a:t>
              </a:r>
              <a:endParaRPr lang="en-KR" sz="900" b="1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0143D4F2-4F3D-698D-A664-51D9B15A2E38}"/>
                </a:ext>
              </a:extLst>
            </p:cNvPr>
            <p:cNvSpPr/>
            <p:nvPr/>
          </p:nvSpPr>
          <p:spPr>
            <a:xfrm>
              <a:off x="6634895" y="3261063"/>
              <a:ext cx="1885251" cy="42476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" b="1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  <a:p>
              <a:pPr algn="ctr"/>
              <a:r>
                <a:rPr lang="en-US" sz="900" b="1" dirty="0">
                  <a:solidFill>
                    <a:schemeClr val="tx1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Alerts and Notifications</a:t>
              </a:r>
              <a:endParaRPr lang="en-KR" sz="900" b="1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02CBC184-376A-46E2-38D5-F4F3E407F846}"/>
                </a:ext>
              </a:extLst>
            </p:cNvPr>
            <p:cNvSpPr/>
            <p:nvPr/>
          </p:nvSpPr>
          <p:spPr>
            <a:xfrm>
              <a:off x="6633301" y="3967512"/>
              <a:ext cx="1885251" cy="42476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00" b="1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  <a:p>
              <a:pPr algn="ctr"/>
              <a:r>
                <a:rPr lang="en-KR" sz="900" b="1" dirty="0">
                  <a:solidFill>
                    <a:schemeClr val="tx1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SLO Monitoring</a:t>
              </a:r>
            </a:p>
            <a:p>
              <a:pPr algn="ctr"/>
              <a:r>
                <a:rPr lang="en-US" sz="900" b="1" dirty="0">
                  <a:solidFill>
                    <a:schemeClr val="tx1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a</a:t>
              </a:r>
              <a:r>
                <a:rPr lang="en-KR" sz="900" b="1" dirty="0">
                  <a:solidFill>
                    <a:schemeClr val="tx1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nd Uptime Checks</a:t>
              </a:r>
            </a:p>
          </p:txBody>
        </p:sp>
        <p:cxnSp>
          <p:nvCxnSpPr>
            <p:cNvPr id="96" name="Curved Connector 95">
              <a:extLst>
                <a:ext uri="{FF2B5EF4-FFF2-40B4-BE49-F238E27FC236}">
                  <a16:creationId xmlns:a16="http://schemas.microsoft.com/office/drawing/2014/main" id="{918E8C8F-FDA6-3332-EBCC-5C3287691A45}"/>
                </a:ext>
              </a:extLst>
            </p:cNvPr>
            <p:cNvCxnSpPr>
              <a:endCxn id="93" idx="1"/>
            </p:cNvCxnSpPr>
            <p:nvPr/>
          </p:nvCxnSpPr>
          <p:spPr>
            <a:xfrm flipV="1">
              <a:off x="6109997" y="2766998"/>
              <a:ext cx="524898" cy="698658"/>
            </a:xfrm>
            <a:prstGeom prst="curvedConnector3">
              <a:avLst/>
            </a:prstGeom>
            <a:ln w="22225"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urved Connector 96">
              <a:extLst>
                <a:ext uri="{FF2B5EF4-FFF2-40B4-BE49-F238E27FC236}">
                  <a16:creationId xmlns:a16="http://schemas.microsoft.com/office/drawing/2014/main" id="{DF0C9EA2-187E-FCB7-19C8-3A2094F07A9E}"/>
                </a:ext>
              </a:extLst>
            </p:cNvPr>
            <p:cNvCxnSpPr>
              <a:endCxn id="94" idx="1"/>
            </p:cNvCxnSpPr>
            <p:nvPr/>
          </p:nvCxnSpPr>
          <p:spPr>
            <a:xfrm>
              <a:off x="6109997" y="3465656"/>
              <a:ext cx="524898" cy="7791"/>
            </a:xfrm>
            <a:prstGeom prst="curvedConnector3">
              <a:avLst/>
            </a:prstGeom>
            <a:ln w="22225"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urved Connector 97">
              <a:extLst>
                <a:ext uri="{FF2B5EF4-FFF2-40B4-BE49-F238E27FC236}">
                  <a16:creationId xmlns:a16="http://schemas.microsoft.com/office/drawing/2014/main" id="{9EBFE1AC-FF9B-EFC2-CB25-2EF6EBC9E55F}"/>
                </a:ext>
              </a:extLst>
            </p:cNvPr>
            <p:cNvCxnSpPr>
              <a:endCxn id="95" idx="1"/>
            </p:cNvCxnSpPr>
            <p:nvPr/>
          </p:nvCxnSpPr>
          <p:spPr>
            <a:xfrm>
              <a:off x="6109997" y="3465656"/>
              <a:ext cx="523304" cy="714240"/>
            </a:xfrm>
            <a:prstGeom prst="curvedConnector3">
              <a:avLst/>
            </a:prstGeom>
            <a:ln w="22225"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454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93827E-6 L 0.26945 4.93827E-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7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2" presetClass="exit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6875 0 " pathEditMode="relative" ptsTypes="AA">
                                      <p:cBhvr>
                                        <p:cTn id="6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 animBg="1"/>
      <p:bldP spid="26" grpId="1" animBg="1"/>
      <p:bldP spid="26" grpId="2" animBg="1"/>
      <p:bldP spid="29" grpId="0" animBg="1"/>
      <p:bldP spid="29" grpId="1" animBg="1"/>
      <p:bldP spid="29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/>
          <p:nvPr/>
        </p:nvSpPr>
        <p:spPr>
          <a:xfrm>
            <a:off x="-9150" y="0"/>
            <a:ext cx="923400" cy="5143500"/>
          </a:xfrm>
          <a:prstGeom prst="rect">
            <a:avLst/>
          </a:prstGeom>
          <a:solidFill>
            <a:srgbClr val="6298EE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55" name="Google Shape;155;p22"/>
          <p:cNvSpPr/>
          <p:nvPr/>
        </p:nvSpPr>
        <p:spPr>
          <a:xfrm>
            <a:off x="90490" y="1927121"/>
            <a:ext cx="1051500" cy="914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 dirty="0"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07" y="1117280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7" name="Google Shape;15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798" y="2136852"/>
            <a:ext cx="502919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8" name="Google Shape;15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579" y="4175997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9" name="Google Shape;15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588" y="3156425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0" name="Google Shape;16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691" y="235242"/>
            <a:ext cx="455125" cy="36576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CE2F6ED-6205-F6E9-6840-9DA3B11A5942}"/>
              </a:ext>
            </a:extLst>
          </p:cNvPr>
          <p:cNvSpPr txBox="1"/>
          <p:nvPr/>
        </p:nvSpPr>
        <p:spPr>
          <a:xfrm>
            <a:off x="1553901" y="512855"/>
            <a:ext cx="3242358" cy="147732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000" dirty="0">
                <a:solidFill>
                  <a:srgbClr val="6298E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Data</a:t>
            </a:r>
            <a:endParaRPr lang="ko-KR" altLang="en-US" sz="9000" dirty="0">
              <a:solidFill>
                <a:srgbClr val="6298EE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63039DB-5726-5BAA-D904-9EF176D26346}"/>
              </a:ext>
            </a:extLst>
          </p:cNvPr>
          <p:cNvSpPr txBox="1"/>
          <p:nvPr/>
        </p:nvSpPr>
        <p:spPr>
          <a:xfrm>
            <a:off x="4185067" y="1267647"/>
            <a:ext cx="1722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성현우</a:t>
            </a:r>
            <a:endParaRPr lang="ko-KR" altLang="en-US" sz="9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7D6A3AF-BD9D-4F49-333A-C0F8E50E7695}"/>
              </a:ext>
            </a:extLst>
          </p:cNvPr>
          <p:cNvGrpSpPr/>
          <p:nvPr/>
        </p:nvGrpSpPr>
        <p:grpSpPr>
          <a:xfrm>
            <a:off x="1599720" y="1939054"/>
            <a:ext cx="2910724" cy="999665"/>
            <a:chOff x="1996324" y="2585405"/>
            <a:chExt cx="3880965" cy="1332887"/>
          </a:xfrm>
        </p:grpSpPr>
        <p:grpSp>
          <p:nvGrpSpPr>
            <p:cNvPr id="41" name="그룹 1002">
              <a:extLst>
                <a:ext uri="{FF2B5EF4-FFF2-40B4-BE49-F238E27FC236}">
                  <a16:creationId xmlns:a16="http://schemas.microsoft.com/office/drawing/2014/main" id="{F9CF31CD-7443-E7B3-B042-73E776DA0306}"/>
                </a:ext>
              </a:extLst>
            </p:cNvPr>
            <p:cNvGrpSpPr/>
            <p:nvPr/>
          </p:nvGrpSpPr>
          <p:grpSpPr>
            <a:xfrm>
              <a:off x="1996324" y="2585405"/>
              <a:ext cx="3880965" cy="453626"/>
              <a:chOff x="6998685" y="1209905"/>
              <a:chExt cx="4763763" cy="1030291"/>
            </a:xfrm>
          </p:grpSpPr>
          <p:pic>
            <p:nvPicPr>
              <p:cNvPr id="47" name="Object 5">
                <a:extLst>
                  <a:ext uri="{FF2B5EF4-FFF2-40B4-BE49-F238E27FC236}">
                    <a16:creationId xmlns:a16="http://schemas.microsoft.com/office/drawing/2014/main" id="{AEDDE7D9-0622-2EAA-A7F0-04DDEADD0B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998685" y="1209905"/>
                <a:ext cx="4763763" cy="1030291"/>
              </a:xfrm>
              <a:prstGeom prst="rect">
                <a:avLst/>
              </a:prstGeom>
            </p:spPr>
          </p:pic>
        </p:grpSp>
        <p:sp>
          <p:nvSpPr>
            <p:cNvPr id="42" name="Object 25">
              <a:extLst>
                <a:ext uri="{FF2B5EF4-FFF2-40B4-BE49-F238E27FC236}">
                  <a16:creationId xmlns:a16="http://schemas.microsoft.com/office/drawing/2014/main" id="{A0713928-2359-1FE9-2614-AA4F999C3677}"/>
                </a:ext>
              </a:extLst>
            </p:cNvPr>
            <p:cNvSpPr txBox="1"/>
            <p:nvPr/>
          </p:nvSpPr>
          <p:spPr>
            <a:xfrm>
              <a:off x="2161083" y="2613884"/>
              <a:ext cx="64552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50" dirty="0">
                  <a:solidFill>
                    <a:srgbClr val="FFFFFF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Pretendard Medium" pitchFamily="34" charset="0"/>
                </a:rPr>
                <a:t>01</a:t>
              </a:r>
              <a:endParaRPr lang="en-US" sz="16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0BF7545-9DF2-4FE7-B465-B01BECA558E8}"/>
                </a:ext>
              </a:extLst>
            </p:cNvPr>
            <p:cNvSpPr txBox="1"/>
            <p:nvPr/>
          </p:nvSpPr>
          <p:spPr>
            <a:xfrm>
              <a:off x="3577940" y="2624853"/>
              <a:ext cx="2067985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50" dirty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Google</a:t>
              </a:r>
              <a:r>
                <a:rPr lang="ko-KR" altLang="en-US" sz="1650" dirty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</a:t>
              </a:r>
              <a:r>
                <a:rPr lang="en-US" altLang="ko-KR" sz="1650" dirty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Cloud Cloud</a:t>
              </a:r>
              <a:endParaRPr lang="ko-KR" altLang="en-US" sz="165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grpSp>
          <p:nvGrpSpPr>
            <p:cNvPr id="44" name="그룹 1005">
              <a:extLst>
                <a:ext uri="{FF2B5EF4-FFF2-40B4-BE49-F238E27FC236}">
                  <a16:creationId xmlns:a16="http://schemas.microsoft.com/office/drawing/2014/main" id="{61511963-C739-0703-6EFF-C7FAEADB0B25}"/>
                </a:ext>
              </a:extLst>
            </p:cNvPr>
            <p:cNvGrpSpPr/>
            <p:nvPr/>
          </p:nvGrpSpPr>
          <p:grpSpPr>
            <a:xfrm>
              <a:off x="1996511" y="3062523"/>
              <a:ext cx="3877149" cy="847230"/>
              <a:chOff x="6998685" y="5106808"/>
              <a:chExt cx="7048466" cy="1621224"/>
            </a:xfrm>
            <a:solidFill>
              <a:schemeClr val="bg1"/>
            </a:solidFill>
          </p:grpSpPr>
          <p:pic>
            <p:nvPicPr>
              <p:cNvPr id="46" name="Object 14">
                <a:extLst>
                  <a:ext uri="{FF2B5EF4-FFF2-40B4-BE49-F238E27FC236}">
                    <a16:creationId xmlns:a16="http://schemas.microsoft.com/office/drawing/2014/main" id="{7E6D2D5F-E96C-75F8-E6AF-D6F59FCBBC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998685" y="5106808"/>
                <a:ext cx="7048466" cy="16212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</p:pic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3B2EE9F-2A8C-D90B-8CDC-FD9C3A703ED8}"/>
                </a:ext>
              </a:extLst>
            </p:cNvPr>
            <p:cNvSpPr txBox="1"/>
            <p:nvPr/>
          </p:nvSpPr>
          <p:spPr>
            <a:xfrm>
              <a:off x="2027809" y="3056517"/>
              <a:ext cx="3611956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lnSpc>
                  <a:spcPct val="120000"/>
                </a:lnSpc>
                <a:buFont typeface="Wingdings" pitchFamily="2" charset="2"/>
                <a:buChar char="q"/>
              </a:pPr>
              <a:r>
                <a:rPr lang="en-US" altLang="ko-KR" sz="1500" spc="-38" dirty="0" err="1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BigQuery</a:t>
              </a:r>
              <a:endParaRPr lang="en-US" altLang="ko-KR" sz="1500" spc="-3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pPr marL="257175" indent="-257175">
                <a:lnSpc>
                  <a:spcPct val="120000"/>
                </a:lnSpc>
                <a:buFont typeface="Wingdings" pitchFamily="2" charset="2"/>
                <a:buChar char="q"/>
              </a:pPr>
              <a:r>
                <a:rPr lang="en-US" altLang="ko-KR" sz="1500" spc="-38" dirty="0" err="1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DataFlow</a:t>
              </a:r>
              <a:endParaRPr lang="en-US" altLang="ko-KR" sz="1500" spc="-3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B579D4D-BB17-9E17-6D89-33501135AA11}"/>
              </a:ext>
            </a:extLst>
          </p:cNvPr>
          <p:cNvGrpSpPr/>
          <p:nvPr/>
        </p:nvGrpSpPr>
        <p:grpSpPr>
          <a:xfrm>
            <a:off x="1599580" y="3219594"/>
            <a:ext cx="3190752" cy="1503874"/>
            <a:chOff x="4204368" y="3959345"/>
            <a:chExt cx="4254335" cy="2005165"/>
          </a:xfrm>
        </p:grpSpPr>
        <p:grpSp>
          <p:nvGrpSpPr>
            <p:cNvPr id="49" name="그룹 1004">
              <a:extLst>
                <a:ext uri="{FF2B5EF4-FFF2-40B4-BE49-F238E27FC236}">
                  <a16:creationId xmlns:a16="http://schemas.microsoft.com/office/drawing/2014/main" id="{6DC933E1-9B6C-10A7-ECE2-B32DE55BDC06}"/>
                </a:ext>
              </a:extLst>
            </p:cNvPr>
            <p:cNvGrpSpPr/>
            <p:nvPr/>
          </p:nvGrpSpPr>
          <p:grpSpPr>
            <a:xfrm>
              <a:off x="4204368" y="3959345"/>
              <a:ext cx="3877521" cy="449942"/>
              <a:chOff x="9737128" y="3971721"/>
              <a:chExt cx="4763763" cy="807644"/>
            </a:xfrm>
          </p:grpSpPr>
          <p:pic>
            <p:nvPicPr>
              <p:cNvPr id="54" name="Object 11">
                <a:extLst>
                  <a:ext uri="{FF2B5EF4-FFF2-40B4-BE49-F238E27FC236}">
                    <a16:creationId xmlns:a16="http://schemas.microsoft.com/office/drawing/2014/main" id="{07757736-5DB3-2B35-E063-EB97785EC4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737128" y="3971721"/>
                <a:ext cx="4763763" cy="807644"/>
              </a:xfrm>
              <a:prstGeom prst="rect">
                <a:avLst/>
              </a:prstGeom>
            </p:spPr>
          </p:pic>
        </p:grpSp>
        <p:grpSp>
          <p:nvGrpSpPr>
            <p:cNvPr id="50" name="그룹 1005">
              <a:extLst>
                <a:ext uri="{FF2B5EF4-FFF2-40B4-BE49-F238E27FC236}">
                  <a16:creationId xmlns:a16="http://schemas.microsoft.com/office/drawing/2014/main" id="{4DEBD3C5-4498-C637-A58E-AEDCD102A31B}"/>
                </a:ext>
              </a:extLst>
            </p:cNvPr>
            <p:cNvGrpSpPr/>
            <p:nvPr/>
          </p:nvGrpSpPr>
          <p:grpSpPr>
            <a:xfrm>
              <a:off x="4204368" y="4414033"/>
              <a:ext cx="3877521" cy="1550477"/>
              <a:chOff x="11021101" y="4752655"/>
              <a:chExt cx="7049143" cy="2966928"/>
            </a:xfrm>
            <a:solidFill>
              <a:schemeClr val="bg1"/>
            </a:solidFill>
          </p:grpSpPr>
          <p:pic>
            <p:nvPicPr>
              <p:cNvPr id="53" name="Object 14">
                <a:extLst>
                  <a:ext uri="{FF2B5EF4-FFF2-40B4-BE49-F238E27FC236}">
                    <a16:creationId xmlns:a16="http://schemas.microsoft.com/office/drawing/2014/main" id="{C52D379B-4ECA-D7A8-6748-45B3229761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021101" y="4752655"/>
                <a:ext cx="7049143" cy="29669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</p:pic>
        </p:grpSp>
        <p:sp>
          <p:nvSpPr>
            <p:cNvPr id="51" name="Object 28">
              <a:extLst>
                <a:ext uri="{FF2B5EF4-FFF2-40B4-BE49-F238E27FC236}">
                  <a16:creationId xmlns:a16="http://schemas.microsoft.com/office/drawing/2014/main" id="{5E2499AD-5761-AFC4-AF32-169BE27B89BF}"/>
                </a:ext>
              </a:extLst>
            </p:cNvPr>
            <p:cNvSpPr txBox="1"/>
            <p:nvPr/>
          </p:nvSpPr>
          <p:spPr>
            <a:xfrm>
              <a:off x="4389629" y="3961188"/>
              <a:ext cx="633884" cy="49244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FFFFF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Pretendard Medium" pitchFamily="34" charset="0"/>
                </a:rPr>
                <a:t>02</a:t>
              </a:r>
              <a:endParaRPr lang="en-US" sz="1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52" name="Object 29">
              <a:extLst>
                <a:ext uri="{FF2B5EF4-FFF2-40B4-BE49-F238E27FC236}">
                  <a16:creationId xmlns:a16="http://schemas.microsoft.com/office/drawing/2014/main" id="{8F8D9663-DE08-9565-F7BE-B580EE3C4129}"/>
                </a:ext>
              </a:extLst>
            </p:cNvPr>
            <p:cNvSpPr txBox="1"/>
            <p:nvPr/>
          </p:nvSpPr>
          <p:spPr>
            <a:xfrm>
              <a:off x="5800054" y="3976576"/>
              <a:ext cx="2658649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50" dirty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Data Pulling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3A06593F-014E-B9DA-0816-9AB6414F03DE}"/>
              </a:ext>
            </a:extLst>
          </p:cNvPr>
          <p:cNvSpPr txBox="1"/>
          <p:nvPr/>
        </p:nvSpPr>
        <p:spPr>
          <a:xfrm>
            <a:off x="1632527" y="3550212"/>
            <a:ext cx="2808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20000"/>
              </a:lnSpc>
              <a:buFont typeface="Wingdings" pitchFamily="2" charset="2"/>
              <a:buChar char="q"/>
            </a:pPr>
            <a:r>
              <a:rPr lang="en-US" altLang="ko-KR" sz="1500" spc="-3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Crawling</a:t>
            </a:r>
            <a:r>
              <a:rPr lang="ko-KR" altLang="en-US" sz="1500" spc="-3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및 데이터 </a:t>
            </a:r>
            <a:r>
              <a:rPr lang="ko-KR" altLang="en-US" sz="1500" spc="-38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전처리</a:t>
            </a:r>
            <a:r>
              <a:rPr lang="ko-KR" altLang="en-US" sz="1500" spc="-3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en-US" altLang="ko-KR" sz="1500" spc="-38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214313" indent="-214313">
              <a:lnSpc>
                <a:spcPct val="120000"/>
              </a:lnSpc>
              <a:buFont typeface="Wingdings" pitchFamily="2" charset="2"/>
              <a:buChar char="q"/>
            </a:pPr>
            <a:r>
              <a:rPr lang="en-US" altLang="ko-KR" sz="1500" spc="-3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Processing</a:t>
            </a:r>
          </a:p>
          <a:p>
            <a:pPr marL="214313" indent="-214313">
              <a:lnSpc>
                <a:spcPct val="120000"/>
              </a:lnSpc>
              <a:buFont typeface="Wingdings" pitchFamily="2" charset="2"/>
              <a:buChar char="q"/>
            </a:pPr>
            <a:r>
              <a:rPr lang="en-US" altLang="ko-KR" sz="1500" spc="-3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ETL</a:t>
            </a:r>
          </a:p>
          <a:p>
            <a:pPr marL="214313" indent="-214313">
              <a:lnSpc>
                <a:spcPct val="120000"/>
              </a:lnSpc>
              <a:buFont typeface="Wingdings" pitchFamily="2" charset="2"/>
              <a:buChar char="q"/>
            </a:pPr>
            <a:r>
              <a:rPr lang="en-US" altLang="ko-KR" sz="1500" spc="-3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Issue</a:t>
            </a:r>
            <a:endParaRPr lang="ko-KR" altLang="en-US" sz="1500" spc="-38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2" name="그룹 3">
            <a:extLst>
              <a:ext uri="{FF2B5EF4-FFF2-40B4-BE49-F238E27FC236}">
                <a16:creationId xmlns:a16="http://schemas.microsoft.com/office/drawing/2014/main" id="{9B5012A3-4AB0-106B-4A7A-1292B5BBADAE}"/>
              </a:ext>
            </a:extLst>
          </p:cNvPr>
          <p:cNvGrpSpPr/>
          <p:nvPr/>
        </p:nvGrpSpPr>
        <p:grpSpPr>
          <a:xfrm>
            <a:off x="5958857" y="1638796"/>
            <a:ext cx="2594752" cy="3187441"/>
            <a:chOff x="1085150" y="5466528"/>
            <a:chExt cx="3947890" cy="4333586"/>
          </a:xfrm>
        </p:grpSpPr>
        <p:grpSp>
          <p:nvGrpSpPr>
            <p:cNvPr id="3" name="그룹 1003">
              <a:extLst>
                <a:ext uri="{FF2B5EF4-FFF2-40B4-BE49-F238E27FC236}">
                  <a16:creationId xmlns:a16="http://schemas.microsoft.com/office/drawing/2014/main" id="{71142CE7-A17C-10ED-C01D-9522338FFCF7}"/>
                </a:ext>
              </a:extLst>
            </p:cNvPr>
            <p:cNvGrpSpPr/>
            <p:nvPr/>
          </p:nvGrpSpPr>
          <p:grpSpPr>
            <a:xfrm>
              <a:off x="1085150" y="6981923"/>
              <a:ext cx="3947890" cy="2818191"/>
              <a:chOff x="1085150" y="6981923"/>
              <a:chExt cx="3947890" cy="2818191"/>
            </a:xfrm>
          </p:grpSpPr>
          <p:pic>
            <p:nvPicPr>
              <p:cNvPr id="13" name="Object 21">
                <a:extLst>
                  <a:ext uri="{FF2B5EF4-FFF2-40B4-BE49-F238E27FC236}">
                    <a16:creationId xmlns:a16="http://schemas.microsoft.com/office/drawing/2014/main" id="{B3A8CB31-892F-65F6-E77D-0891C0D547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85150" y="6981923"/>
                <a:ext cx="3947890" cy="2818191"/>
              </a:xfrm>
              <a:prstGeom prst="rect">
                <a:avLst/>
              </a:prstGeom>
            </p:spPr>
          </p:pic>
        </p:grpSp>
        <p:grpSp>
          <p:nvGrpSpPr>
            <p:cNvPr id="4" name="그룹 1">
              <a:extLst>
                <a:ext uri="{FF2B5EF4-FFF2-40B4-BE49-F238E27FC236}">
                  <a16:creationId xmlns:a16="http://schemas.microsoft.com/office/drawing/2014/main" id="{C4CD8B97-8B49-19DE-0E08-AFE6F5161EFC}"/>
                </a:ext>
              </a:extLst>
            </p:cNvPr>
            <p:cNvGrpSpPr/>
            <p:nvPr/>
          </p:nvGrpSpPr>
          <p:grpSpPr>
            <a:xfrm>
              <a:off x="1237305" y="5466528"/>
              <a:ext cx="2616859" cy="1483356"/>
              <a:chOff x="1237305" y="5466528"/>
              <a:chExt cx="2616859" cy="1483356"/>
            </a:xfrm>
          </p:grpSpPr>
          <p:grpSp>
            <p:nvGrpSpPr>
              <p:cNvPr id="5" name="그룹 1004">
                <a:extLst>
                  <a:ext uri="{FF2B5EF4-FFF2-40B4-BE49-F238E27FC236}">
                    <a16:creationId xmlns:a16="http://schemas.microsoft.com/office/drawing/2014/main" id="{714EF846-E646-1C7D-6387-93314F7DFD35}"/>
                  </a:ext>
                </a:extLst>
              </p:cNvPr>
              <p:cNvGrpSpPr/>
              <p:nvPr/>
            </p:nvGrpSpPr>
            <p:grpSpPr>
              <a:xfrm>
                <a:off x="3059095" y="5466528"/>
                <a:ext cx="795069" cy="805489"/>
                <a:chOff x="3059095" y="5466528"/>
                <a:chExt cx="795069" cy="805489"/>
              </a:xfrm>
            </p:grpSpPr>
            <p:pic>
              <p:nvPicPr>
                <p:cNvPr id="12" name="Object 24">
                  <a:extLst>
                    <a:ext uri="{FF2B5EF4-FFF2-40B4-BE49-F238E27FC236}">
                      <a16:creationId xmlns:a16="http://schemas.microsoft.com/office/drawing/2014/main" id="{916188A2-B65D-F535-664B-73DC76C09E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3059095" y="5466528"/>
                  <a:ext cx="795069" cy="805489"/>
                </a:xfrm>
                <a:prstGeom prst="rect">
                  <a:avLst/>
                </a:prstGeom>
              </p:spPr>
            </p:pic>
          </p:grpSp>
          <p:grpSp>
            <p:nvGrpSpPr>
              <p:cNvPr id="6" name="그룹 1005">
                <a:extLst>
                  <a:ext uri="{FF2B5EF4-FFF2-40B4-BE49-F238E27FC236}">
                    <a16:creationId xmlns:a16="http://schemas.microsoft.com/office/drawing/2014/main" id="{F366500B-184B-1EEE-4075-DBF298B9506B}"/>
                  </a:ext>
                </a:extLst>
              </p:cNvPr>
              <p:cNvGrpSpPr/>
              <p:nvPr/>
            </p:nvGrpSpPr>
            <p:grpSpPr>
              <a:xfrm>
                <a:off x="1237305" y="6675273"/>
                <a:ext cx="183074" cy="183074"/>
                <a:chOff x="1237305" y="6675273"/>
                <a:chExt cx="183074" cy="183074"/>
              </a:xfrm>
            </p:grpSpPr>
            <p:pic>
              <p:nvPicPr>
                <p:cNvPr id="11" name="Object 27">
                  <a:extLst>
                    <a:ext uri="{FF2B5EF4-FFF2-40B4-BE49-F238E27FC236}">
                      <a16:creationId xmlns:a16="http://schemas.microsoft.com/office/drawing/2014/main" id="{BC7AEC6C-F7D6-BC29-244B-7C63BA4BF7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237305" y="6675273"/>
                  <a:ext cx="183074" cy="183074"/>
                </a:xfrm>
                <a:prstGeom prst="rect">
                  <a:avLst/>
                </a:prstGeom>
              </p:spPr>
            </p:pic>
          </p:grpSp>
          <p:grpSp>
            <p:nvGrpSpPr>
              <p:cNvPr id="7" name="그룹 1006">
                <a:extLst>
                  <a:ext uri="{FF2B5EF4-FFF2-40B4-BE49-F238E27FC236}">
                    <a16:creationId xmlns:a16="http://schemas.microsoft.com/office/drawing/2014/main" id="{228D8E1C-3B87-0FD7-68E4-AB22C2CB349A}"/>
                  </a:ext>
                </a:extLst>
              </p:cNvPr>
              <p:cNvGrpSpPr/>
              <p:nvPr/>
            </p:nvGrpSpPr>
            <p:grpSpPr>
              <a:xfrm>
                <a:off x="1737507" y="6675273"/>
                <a:ext cx="274611" cy="274611"/>
                <a:chOff x="1737507" y="6675273"/>
                <a:chExt cx="274611" cy="274611"/>
              </a:xfrm>
            </p:grpSpPr>
            <p:pic>
              <p:nvPicPr>
                <p:cNvPr id="10" name="Object 30">
                  <a:extLst>
                    <a:ext uri="{FF2B5EF4-FFF2-40B4-BE49-F238E27FC236}">
                      <a16:creationId xmlns:a16="http://schemas.microsoft.com/office/drawing/2014/main" id="{DD989415-26C3-FC13-988B-B01CD4A665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737507" y="6675273"/>
                  <a:ext cx="274611" cy="274611"/>
                </a:xfrm>
                <a:prstGeom prst="rect">
                  <a:avLst/>
                </a:prstGeom>
              </p:spPr>
            </p:pic>
          </p:grpSp>
          <p:grpSp>
            <p:nvGrpSpPr>
              <p:cNvPr id="8" name="그룹 1007">
                <a:extLst>
                  <a:ext uri="{FF2B5EF4-FFF2-40B4-BE49-F238E27FC236}">
                    <a16:creationId xmlns:a16="http://schemas.microsoft.com/office/drawing/2014/main" id="{602FBF52-0B34-CB21-921E-11B8BC609AF2}"/>
                  </a:ext>
                </a:extLst>
              </p:cNvPr>
              <p:cNvGrpSpPr/>
              <p:nvPr/>
            </p:nvGrpSpPr>
            <p:grpSpPr>
              <a:xfrm>
                <a:off x="2012118" y="6146074"/>
                <a:ext cx="376637" cy="376637"/>
                <a:chOff x="2012118" y="6146074"/>
                <a:chExt cx="376637" cy="376637"/>
              </a:xfrm>
            </p:grpSpPr>
            <p:pic>
              <p:nvPicPr>
                <p:cNvPr id="9" name="Object 33">
                  <a:extLst>
                    <a:ext uri="{FF2B5EF4-FFF2-40B4-BE49-F238E27FC236}">
                      <a16:creationId xmlns:a16="http://schemas.microsoft.com/office/drawing/2014/main" id="{AE02418E-CB9D-8204-3545-A566686A41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2012118" y="6146074"/>
                  <a:ext cx="376637" cy="376637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02363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7833"/>
    </mc:Choice>
    <mc:Fallback xmlns="">
      <p:transition advTm="1783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/>
          <p:nvPr/>
        </p:nvSpPr>
        <p:spPr>
          <a:xfrm>
            <a:off x="-9150" y="0"/>
            <a:ext cx="923400" cy="5143500"/>
          </a:xfrm>
          <a:prstGeom prst="rect">
            <a:avLst/>
          </a:prstGeom>
          <a:solidFill>
            <a:srgbClr val="6298EE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07" y="1117280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" name="Google Shape;155;p22">
            <a:extLst>
              <a:ext uri="{FF2B5EF4-FFF2-40B4-BE49-F238E27FC236}">
                <a16:creationId xmlns:a16="http://schemas.microsoft.com/office/drawing/2014/main" id="{93F2B520-B047-3653-FB48-5DC738002B93}"/>
              </a:ext>
            </a:extLst>
          </p:cNvPr>
          <p:cNvSpPr/>
          <p:nvPr/>
        </p:nvSpPr>
        <p:spPr>
          <a:xfrm>
            <a:off x="90490" y="1927121"/>
            <a:ext cx="1051500" cy="914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 dirty="0"/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798" y="2136852"/>
            <a:ext cx="502919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8" name="Google Shape;15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579" y="4175997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9" name="Google Shape;15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588" y="3156425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0" name="Google Shape;16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691" y="235242"/>
            <a:ext cx="455125" cy="36576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F6734F-AE80-8A2A-A2EA-B72BF36062CB}"/>
              </a:ext>
            </a:extLst>
          </p:cNvPr>
          <p:cNvSpPr txBox="1"/>
          <p:nvPr/>
        </p:nvSpPr>
        <p:spPr>
          <a:xfrm>
            <a:off x="1310458" y="362545"/>
            <a:ext cx="6765030" cy="553998"/>
          </a:xfrm>
          <a:prstGeom prst="rect">
            <a:avLst/>
          </a:prstGeom>
          <a:noFill/>
          <a:effectLst>
            <a:outerShdw blurRad="50800" dist="12700" dir="2700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000" spc="-50" dirty="0">
                <a:solidFill>
                  <a:srgbClr val="6298E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Workflow</a:t>
            </a:r>
            <a:endParaRPr lang="ko-KR" altLang="en-US" sz="3000" spc="-50" dirty="0">
              <a:solidFill>
                <a:srgbClr val="6298EE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3" name="내용 개체 틀 4">
            <a:extLst>
              <a:ext uri="{FF2B5EF4-FFF2-40B4-BE49-F238E27FC236}">
                <a16:creationId xmlns:a16="http://schemas.microsoft.com/office/drawing/2014/main" id="{24E556B9-E64A-FE2D-2DC8-0F1413EF1B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986" y="429617"/>
            <a:ext cx="4841038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80989-3E3B-E7A5-7461-9D124AC962ED}"/>
              </a:ext>
            </a:extLst>
          </p:cNvPr>
          <p:cNvSpPr/>
          <p:nvPr/>
        </p:nvSpPr>
        <p:spPr>
          <a:xfrm>
            <a:off x="3867986" y="317677"/>
            <a:ext cx="4841039" cy="1599206"/>
          </a:xfrm>
          <a:prstGeom prst="rect">
            <a:avLst/>
          </a:prstGeom>
          <a:noFill/>
          <a:ln w="63500" cmpd="sng">
            <a:solidFill>
              <a:srgbClr val="FF0000">
                <a:alpha val="9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98FA9A-6D0B-67BE-B8E8-4607C37711A8}"/>
              </a:ext>
            </a:extLst>
          </p:cNvPr>
          <p:cNvSpPr txBox="1"/>
          <p:nvPr/>
        </p:nvSpPr>
        <p:spPr>
          <a:xfrm>
            <a:off x="1241953" y="2123102"/>
            <a:ext cx="2376718" cy="369332"/>
          </a:xfrm>
          <a:prstGeom prst="rect">
            <a:avLst/>
          </a:prstGeom>
          <a:noFill/>
          <a:effectLst>
            <a:outerShdw blurRad="50800" dist="12700" dir="2700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1800" b="1" spc="-50" dirty="0">
                <a:solidFill>
                  <a:srgbClr val="1E77B4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사용 라이브러리</a:t>
            </a:r>
            <a:r>
              <a:rPr lang="en-US" altLang="ko-KR" sz="1800" b="1" spc="-50" dirty="0">
                <a:solidFill>
                  <a:srgbClr val="1E77B4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/API</a:t>
            </a:r>
            <a:endParaRPr lang="ko-KR" altLang="en-US" sz="1800" b="1" spc="-50" dirty="0">
              <a:solidFill>
                <a:srgbClr val="1E77B4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85648-4479-F7F0-EBB3-28051E971FCF}"/>
              </a:ext>
            </a:extLst>
          </p:cNvPr>
          <p:cNvSpPr txBox="1"/>
          <p:nvPr/>
        </p:nvSpPr>
        <p:spPr>
          <a:xfrm>
            <a:off x="1241953" y="2692592"/>
            <a:ext cx="2376718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b="1" spc="-100" dirty="0" err="1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urllib</a:t>
            </a:r>
            <a:r>
              <a:rPr lang="en-US" altLang="ko-KR" sz="1200" b="1" spc="-100" dirty="0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, bs4, pandas, </a:t>
            </a:r>
            <a:r>
              <a:rPr lang="en-US" altLang="ko-KR" sz="1200" b="1" spc="-100" dirty="0" err="1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fastavro</a:t>
            </a:r>
            <a:endParaRPr lang="en-US" altLang="ko-KR" sz="1200" b="1" spc="-100" dirty="0">
              <a:solidFill>
                <a:schemeClr val="tx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  <a:p>
            <a:pPr>
              <a:lnSpc>
                <a:spcPct val="110000"/>
              </a:lnSpc>
            </a:pPr>
            <a:endParaRPr lang="en-US" altLang="ko-KR" sz="1200" b="1" spc="-100" dirty="0">
              <a:solidFill>
                <a:schemeClr val="tx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  <a:p>
            <a:pPr>
              <a:lnSpc>
                <a:spcPct val="110000"/>
              </a:lnSpc>
            </a:pPr>
            <a:r>
              <a:rPr lang="en-US" altLang="ko-KR" sz="1200" b="1" spc="-100" dirty="0" err="1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BigQuery</a:t>
            </a:r>
            <a:r>
              <a:rPr lang="en-US" altLang="ko-KR" sz="1200" b="1" spc="-100" dirty="0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, Cloud Storage</a:t>
            </a:r>
          </a:p>
        </p:txBody>
      </p:sp>
    </p:spTree>
    <p:extLst>
      <p:ext uri="{BB962C8B-B14F-4D97-AF65-F5344CB8AC3E}">
        <p14:creationId xmlns:p14="http://schemas.microsoft.com/office/powerpoint/2010/main" val="161029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7833"/>
    </mc:Choice>
    <mc:Fallback xmlns="">
      <p:transition advTm="1783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/>
          <p:nvPr/>
        </p:nvSpPr>
        <p:spPr>
          <a:xfrm>
            <a:off x="-9150" y="0"/>
            <a:ext cx="923400" cy="5143500"/>
          </a:xfrm>
          <a:prstGeom prst="rect">
            <a:avLst/>
          </a:prstGeom>
          <a:solidFill>
            <a:srgbClr val="6298EE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07" y="1117280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" name="Google Shape;155;p22">
            <a:extLst>
              <a:ext uri="{FF2B5EF4-FFF2-40B4-BE49-F238E27FC236}">
                <a16:creationId xmlns:a16="http://schemas.microsoft.com/office/drawing/2014/main" id="{70BFACE6-0AFA-0C83-8707-706A31CF0F21}"/>
              </a:ext>
            </a:extLst>
          </p:cNvPr>
          <p:cNvSpPr/>
          <p:nvPr/>
        </p:nvSpPr>
        <p:spPr>
          <a:xfrm>
            <a:off x="90490" y="1927121"/>
            <a:ext cx="1051500" cy="914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 dirty="0"/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798" y="2136852"/>
            <a:ext cx="502919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8" name="Google Shape;15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579" y="4175997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9" name="Google Shape;15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588" y="3156425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0" name="Google Shape;16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691" y="235242"/>
            <a:ext cx="455125" cy="36576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F6734F-AE80-8A2A-A2EA-B72BF36062CB}"/>
              </a:ext>
            </a:extLst>
          </p:cNvPr>
          <p:cNvSpPr txBox="1"/>
          <p:nvPr/>
        </p:nvSpPr>
        <p:spPr>
          <a:xfrm>
            <a:off x="1310458" y="362545"/>
            <a:ext cx="6765030" cy="553998"/>
          </a:xfrm>
          <a:prstGeom prst="rect">
            <a:avLst/>
          </a:prstGeom>
          <a:noFill/>
          <a:effectLst>
            <a:outerShdw blurRad="50800" dist="12700" dir="2700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000" spc="-50" dirty="0">
                <a:solidFill>
                  <a:srgbClr val="6298E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Crawling</a:t>
            </a:r>
            <a:endParaRPr lang="ko-KR" altLang="en-US" sz="3000" spc="-50" dirty="0">
              <a:solidFill>
                <a:srgbClr val="6298EE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42F757-AF52-7575-34A1-0790C5C2105F}"/>
              </a:ext>
            </a:extLst>
          </p:cNvPr>
          <p:cNvSpPr txBox="1"/>
          <p:nvPr/>
        </p:nvSpPr>
        <p:spPr>
          <a:xfrm>
            <a:off x="1262332" y="1870618"/>
            <a:ext cx="1797127" cy="369332"/>
          </a:xfrm>
          <a:prstGeom prst="rect">
            <a:avLst/>
          </a:prstGeom>
          <a:noFill/>
          <a:effectLst>
            <a:outerShdw blurRad="50800" dist="12700" dir="2700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800" b="1" spc="-50" dirty="0">
                <a:solidFill>
                  <a:srgbClr val="1E77B4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Task Focus</a:t>
            </a:r>
            <a:endParaRPr lang="ko-KR" altLang="en-US" sz="1800" b="1" spc="-50" dirty="0">
              <a:solidFill>
                <a:srgbClr val="1E77B4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pic>
        <p:nvPicPr>
          <p:cNvPr id="6" name="그림 4">
            <a:extLst>
              <a:ext uri="{FF2B5EF4-FFF2-40B4-BE49-F238E27FC236}">
                <a16:creationId xmlns:a16="http://schemas.microsoft.com/office/drawing/2014/main" id="{EB588D84-3539-F33C-C7A3-56C4BE95053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44"/>
          <a:stretch/>
        </p:blipFill>
        <p:spPr>
          <a:xfrm>
            <a:off x="3987132" y="172761"/>
            <a:ext cx="4856874" cy="284063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36BE47E-D85E-EAF0-E902-6AE6CDBDDAC8}"/>
              </a:ext>
            </a:extLst>
          </p:cNvPr>
          <p:cNvSpPr/>
          <p:nvPr/>
        </p:nvSpPr>
        <p:spPr>
          <a:xfrm>
            <a:off x="4458743" y="1296342"/>
            <a:ext cx="3375525" cy="1232160"/>
          </a:xfrm>
          <a:prstGeom prst="rect">
            <a:avLst/>
          </a:prstGeom>
          <a:noFill/>
          <a:ln w="63500" cmpd="sng">
            <a:solidFill>
              <a:srgbClr val="FF0000">
                <a:alpha val="9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1CD9CE-D594-F483-330C-F7C1778329E3}"/>
              </a:ext>
            </a:extLst>
          </p:cNvPr>
          <p:cNvSpPr txBox="1"/>
          <p:nvPr/>
        </p:nvSpPr>
        <p:spPr>
          <a:xfrm>
            <a:off x="1262332" y="2388500"/>
            <a:ext cx="2376718" cy="1717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10000"/>
              </a:lnSpc>
              <a:buFont typeface="Wingdings" pitchFamily="2" charset="2"/>
              <a:buChar char="§"/>
            </a:pPr>
            <a:r>
              <a:rPr lang="ko-KR" altLang="en-US" sz="1200" b="1" spc="-100" dirty="0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초기</a:t>
            </a:r>
            <a:r>
              <a:rPr lang="en-US" altLang="ko-KR" sz="1200" b="1" spc="-100" dirty="0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, </a:t>
            </a:r>
            <a:r>
              <a:rPr lang="ko-KR" altLang="en-US" sz="1200" b="1" spc="-100" dirty="0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중기</a:t>
            </a:r>
            <a:r>
              <a:rPr lang="en-US" altLang="ko-KR" sz="1200" b="1" spc="-100" dirty="0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, </a:t>
            </a:r>
            <a:r>
              <a:rPr lang="ko-KR" altLang="en-US" sz="1200" b="1" spc="-100" dirty="0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후기 카테고리로 구분된 이유식 관리 웹사이트에서 학습 데이터 추출</a:t>
            </a:r>
            <a:endParaRPr lang="en-US" altLang="ko-KR" sz="1200" b="1" spc="-100" dirty="0">
              <a:solidFill>
                <a:schemeClr val="tx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  <a:p>
            <a:pPr marL="171450" indent="-171450">
              <a:lnSpc>
                <a:spcPct val="110000"/>
              </a:lnSpc>
              <a:buFont typeface="Wingdings" pitchFamily="2" charset="2"/>
              <a:buChar char="§"/>
            </a:pPr>
            <a:endParaRPr lang="en-US" altLang="ko-KR" sz="1200" b="1" spc="-100" dirty="0">
              <a:solidFill>
                <a:schemeClr val="tx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  <a:p>
            <a:pPr marL="171450" indent="-171450">
              <a:lnSpc>
                <a:spcPct val="110000"/>
              </a:lnSpc>
              <a:buFont typeface="Wingdings" pitchFamily="2" charset="2"/>
              <a:buChar char="§"/>
            </a:pPr>
            <a:r>
              <a:rPr lang="ko-KR" altLang="en-US" sz="1200" b="1" spc="-100" dirty="0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추출 데이터를 요구 명세서와 같이 </a:t>
            </a:r>
            <a:r>
              <a:rPr lang="ko-KR" altLang="en-US" sz="1200" b="1" spc="-100" dirty="0" err="1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전처리</a:t>
            </a:r>
            <a:r>
              <a:rPr lang="ko-KR" altLang="en-US" sz="1200" b="1" spc="-100" dirty="0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 진행</a:t>
            </a:r>
            <a:endParaRPr lang="en-US" altLang="ko-KR" sz="1200" b="1" spc="-100" dirty="0">
              <a:solidFill>
                <a:schemeClr val="tx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  <a:p>
            <a:pPr marL="171450" indent="-171450">
              <a:lnSpc>
                <a:spcPct val="110000"/>
              </a:lnSpc>
              <a:buFont typeface="Wingdings" pitchFamily="2" charset="2"/>
              <a:buChar char="§"/>
            </a:pPr>
            <a:endParaRPr lang="en-US" altLang="ko-KR" sz="1200" b="1" spc="-100" dirty="0">
              <a:solidFill>
                <a:schemeClr val="tx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  <a:p>
            <a:pPr marL="171450" indent="-171450">
              <a:lnSpc>
                <a:spcPct val="110000"/>
              </a:lnSpc>
              <a:buFont typeface="Wingdings" pitchFamily="2" charset="2"/>
              <a:buChar char="§"/>
            </a:pPr>
            <a:r>
              <a:rPr lang="ko-KR" altLang="en-US" sz="1200" b="1" spc="-100" dirty="0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오염 데이터 처리</a:t>
            </a:r>
            <a:endParaRPr lang="en-US" altLang="ko-KR" sz="1200" b="1" spc="-100" dirty="0">
              <a:solidFill>
                <a:schemeClr val="tx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pic>
        <p:nvPicPr>
          <p:cNvPr id="11" name="그림 6">
            <a:extLst>
              <a:ext uri="{FF2B5EF4-FFF2-40B4-BE49-F238E27FC236}">
                <a16:creationId xmlns:a16="http://schemas.microsoft.com/office/drawing/2014/main" id="{C6465BBA-0845-0DAC-5806-1A1C8E893C3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96" b="-1"/>
          <a:stretch/>
        </p:blipFill>
        <p:spPr>
          <a:xfrm>
            <a:off x="4068410" y="3111998"/>
            <a:ext cx="4694318" cy="1984974"/>
          </a:xfrm>
          <a:prstGeom prst="rect">
            <a:avLst/>
          </a:prstGeom>
        </p:spPr>
      </p:pic>
      <p:sp>
        <p:nvSpPr>
          <p:cNvPr id="12" name="직사각형 7">
            <a:extLst>
              <a:ext uri="{FF2B5EF4-FFF2-40B4-BE49-F238E27FC236}">
                <a16:creationId xmlns:a16="http://schemas.microsoft.com/office/drawing/2014/main" id="{DF125B7E-D9FC-03A6-8DED-F7F277813361}"/>
              </a:ext>
            </a:extLst>
          </p:cNvPr>
          <p:cNvSpPr/>
          <p:nvPr/>
        </p:nvSpPr>
        <p:spPr>
          <a:xfrm>
            <a:off x="4068411" y="4104485"/>
            <a:ext cx="2875530" cy="973997"/>
          </a:xfrm>
          <a:prstGeom prst="rect">
            <a:avLst/>
          </a:prstGeom>
          <a:noFill/>
          <a:ln w="63500" cmpd="sng">
            <a:solidFill>
              <a:srgbClr val="FF0000">
                <a:alpha val="9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588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7833"/>
    </mc:Choice>
    <mc:Fallback xmlns="">
      <p:transition advTm="1783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/>
          <p:nvPr/>
        </p:nvSpPr>
        <p:spPr>
          <a:xfrm>
            <a:off x="-9150" y="0"/>
            <a:ext cx="923400" cy="5143500"/>
          </a:xfrm>
          <a:prstGeom prst="rect">
            <a:avLst/>
          </a:prstGeom>
          <a:solidFill>
            <a:srgbClr val="6298EE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07" y="1117280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" name="Google Shape;155;p22">
            <a:extLst>
              <a:ext uri="{FF2B5EF4-FFF2-40B4-BE49-F238E27FC236}">
                <a16:creationId xmlns:a16="http://schemas.microsoft.com/office/drawing/2014/main" id="{4F33E829-1343-7D43-91EA-214F1EF78D27}"/>
              </a:ext>
            </a:extLst>
          </p:cNvPr>
          <p:cNvSpPr/>
          <p:nvPr/>
        </p:nvSpPr>
        <p:spPr>
          <a:xfrm>
            <a:off x="90490" y="1927121"/>
            <a:ext cx="1051500" cy="914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 dirty="0"/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798" y="2136852"/>
            <a:ext cx="502919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8" name="Google Shape;15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579" y="4175997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9" name="Google Shape;15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588" y="3156425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0" name="Google Shape;16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691" y="235242"/>
            <a:ext cx="455125" cy="36576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F6734F-AE80-8A2A-A2EA-B72BF36062CB}"/>
              </a:ext>
            </a:extLst>
          </p:cNvPr>
          <p:cNvSpPr txBox="1"/>
          <p:nvPr/>
        </p:nvSpPr>
        <p:spPr>
          <a:xfrm>
            <a:off x="1310458" y="362545"/>
            <a:ext cx="6765030" cy="553998"/>
          </a:xfrm>
          <a:prstGeom prst="rect">
            <a:avLst/>
          </a:prstGeom>
          <a:noFill/>
          <a:effectLst>
            <a:outerShdw blurRad="50800" dist="12700" dir="2700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000" spc="-50" dirty="0">
                <a:solidFill>
                  <a:srgbClr val="6298E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Loading</a:t>
            </a:r>
            <a:endParaRPr lang="ko-KR" altLang="en-US" sz="3000" spc="-50" dirty="0">
              <a:solidFill>
                <a:srgbClr val="6298EE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C53FC9-6FB9-704A-E4C9-E984D62F55D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9" b="69998"/>
          <a:stretch/>
        </p:blipFill>
        <p:spPr>
          <a:xfrm>
            <a:off x="3549208" y="1524563"/>
            <a:ext cx="4526280" cy="1275490"/>
          </a:xfrm>
          <a:prstGeom prst="rect">
            <a:avLst/>
          </a:prstGeom>
        </p:spPr>
      </p:pic>
      <p:pic>
        <p:nvPicPr>
          <p:cNvPr id="4" name="그림 5">
            <a:extLst>
              <a:ext uri="{FF2B5EF4-FFF2-40B4-BE49-F238E27FC236}">
                <a16:creationId xmlns:a16="http://schemas.microsoft.com/office/drawing/2014/main" id="{90B454CF-EEC3-A443-1A3A-DB0C97BFDA5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2" b="65645"/>
          <a:stretch/>
        </p:blipFill>
        <p:spPr>
          <a:xfrm>
            <a:off x="2974178" y="3408073"/>
            <a:ext cx="5378858" cy="14675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A2F281-4BBF-8CE6-16C0-31C933D187DD}"/>
              </a:ext>
            </a:extLst>
          </p:cNvPr>
          <p:cNvSpPr txBox="1"/>
          <p:nvPr/>
        </p:nvSpPr>
        <p:spPr>
          <a:xfrm>
            <a:off x="1243530" y="1117280"/>
            <a:ext cx="4815334" cy="307777"/>
          </a:xfrm>
          <a:prstGeom prst="rect">
            <a:avLst/>
          </a:prstGeom>
          <a:noFill/>
          <a:effectLst>
            <a:outerShdw blurRad="50800" dist="12700" dir="2700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b="1" spc="-50" dirty="0" err="1">
                <a:solidFill>
                  <a:srgbClr val="1E77B4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DataFrame</a:t>
            </a:r>
            <a:r>
              <a:rPr lang="ko-KR" altLang="en-US" b="1" spc="-50" dirty="0">
                <a:solidFill>
                  <a:srgbClr val="1E77B4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을 가공하여 </a:t>
            </a:r>
            <a:r>
              <a:rPr lang="en-US" altLang="ko-KR" b="1" spc="-50" dirty="0">
                <a:solidFill>
                  <a:srgbClr val="1E77B4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JSON </a:t>
            </a:r>
            <a:r>
              <a:rPr lang="ko-KR" altLang="en-US" b="1" spc="-50" dirty="0">
                <a:solidFill>
                  <a:srgbClr val="1E77B4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형식으로 변환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A9F280-B35C-1CE8-73D2-9D664C1709DA}"/>
              </a:ext>
            </a:extLst>
          </p:cNvPr>
          <p:cNvSpPr txBox="1"/>
          <p:nvPr/>
        </p:nvSpPr>
        <p:spPr>
          <a:xfrm>
            <a:off x="1243530" y="2982643"/>
            <a:ext cx="4815334" cy="307777"/>
          </a:xfrm>
          <a:prstGeom prst="rect">
            <a:avLst/>
          </a:prstGeom>
          <a:noFill/>
          <a:effectLst>
            <a:outerShdw blurRad="50800" dist="12700" dir="2700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b="1" spc="-50" dirty="0" err="1">
                <a:solidFill>
                  <a:srgbClr val="1E77B4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BigQuery</a:t>
            </a:r>
            <a:r>
              <a:rPr lang="ko-KR" altLang="en-US" b="1" spc="-50" dirty="0">
                <a:solidFill>
                  <a:srgbClr val="1E77B4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 형식화를 위한 </a:t>
            </a:r>
            <a:r>
              <a:rPr lang="en-US" altLang="ko-KR" b="1" spc="-50" dirty="0">
                <a:solidFill>
                  <a:srgbClr val="1E77B4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JSON to AVRO </a:t>
            </a:r>
            <a:r>
              <a:rPr lang="ko-KR" altLang="en-US" b="1" spc="-50" dirty="0">
                <a:solidFill>
                  <a:srgbClr val="1E77B4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변환</a:t>
            </a:r>
          </a:p>
        </p:txBody>
      </p:sp>
    </p:spTree>
    <p:extLst>
      <p:ext uri="{BB962C8B-B14F-4D97-AF65-F5344CB8AC3E}">
        <p14:creationId xmlns:p14="http://schemas.microsoft.com/office/powerpoint/2010/main" val="219159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7833"/>
    </mc:Choice>
    <mc:Fallback xmlns="">
      <p:transition advTm="17833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/>
          <p:nvPr/>
        </p:nvSpPr>
        <p:spPr>
          <a:xfrm>
            <a:off x="-9150" y="0"/>
            <a:ext cx="923400" cy="5143500"/>
          </a:xfrm>
          <a:prstGeom prst="rect">
            <a:avLst/>
          </a:prstGeom>
          <a:solidFill>
            <a:srgbClr val="6298EE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07" y="1117280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" name="Google Shape;155;p22">
            <a:extLst>
              <a:ext uri="{FF2B5EF4-FFF2-40B4-BE49-F238E27FC236}">
                <a16:creationId xmlns:a16="http://schemas.microsoft.com/office/drawing/2014/main" id="{A7685184-18A8-4234-052F-99D96D25116E}"/>
              </a:ext>
            </a:extLst>
          </p:cNvPr>
          <p:cNvSpPr/>
          <p:nvPr/>
        </p:nvSpPr>
        <p:spPr>
          <a:xfrm>
            <a:off x="90490" y="1927121"/>
            <a:ext cx="1051500" cy="914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 dirty="0"/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798" y="2136852"/>
            <a:ext cx="502919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8" name="Google Shape;15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579" y="4175997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9" name="Google Shape;15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588" y="3156425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0" name="Google Shape;16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691" y="235242"/>
            <a:ext cx="455125" cy="36576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F6734F-AE80-8A2A-A2EA-B72BF36062CB}"/>
              </a:ext>
            </a:extLst>
          </p:cNvPr>
          <p:cNvSpPr txBox="1"/>
          <p:nvPr/>
        </p:nvSpPr>
        <p:spPr>
          <a:xfrm>
            <a:off x="1310458" y="362545"/>
            <a:ext cx="6765030" cy="553998"/>
          </a:xfrm>
          <a:prstGeom prst="rect">
            <a:avLst/>
          </a:prstGeom>
          <a:noFill/>
          <a:effectLst>
            <a:outerShdw blurRad="50800" dist="12700" dir="2700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000" spc="-50" dirty="0">
                <a:solidFill>
                  <a:srgbClr val="6298E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Result</a:t>
            </a:r>
            <a:endParaRPr lang="ko-KR" altLang="en-US" sz="3000" spc="-50" dirty="0">
              <a:solidFill>
                <a:srgbClr val="6298EE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27E56E-7BED-3391-6762-B806BC9D5937}"/>
              </a:ext>
            </a:extLst>
          </p:cNvPr>
          <p:cNvGrpSpPr/>
          <p:nvPr/>
        </p:nvGrpSpPr>
        <p:grpSpPr>
          <a:xfrm>
            <a:off x="1849419" y="1656920"/>
            <a:ext cx="6471786" cy="2523198"/>
            <a:chOff x="1849419" y="1656920"/>
            <a:chExt cx="6471786" cy="2523198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2F9ABE-228E-1730-840D-58E7E3E7FE4C}"/>
                </a:ext>
              </a:extLst>
            </p:cNvPr>
            <p:cNvCxnSpPr/>
            <p:nvPr/>
          </p:nvCxnSpPr>
          <p:spPr>
            <a:xfrm>
              <a:off x="1849426" y="1656920"/>
              <a:ext cx="633892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B0C30DE-ECCB-BBA3-7B6B-33B5612C340C}"/>
                </a:ext>
              </a:extLst>
            </p:cNvPr>
            <p:cNvCxnSpPr/>
            <p:nvPr/>
          </p:nvCxnSpPr>
          <p:spPr>
            <a:xfrm>
              <a:off x="1849425" y="2077453"/>
              <a:ext cx="63389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B984C2E-370F-2809-8D95-D07863A39DFB}"/>
                </a:ext>
              </a:extLst>
            </p:cNvPr>
            <p:cNvCxnSpPr/>
            <p:nvPr/>
          </p:nvCxnSpPr>
          <p:spPr>
            <a:xfrm>
              <a:off x="1849424" y="2497986"/>
              <a:ext cx="63389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B8E8115-1D1D-8BBE-4305-642B4FA684B4}"/>
                </a:ext>
              </a:extLst>
            </p:cNvPr>
            <p:cNvCxnSpPr/>
            <p:nvPr/>
          </p:nvCxnSpPr>
          <p:spPr>
            <a:xfrm>
              <a:off x="1849423" y="2918519"/>
              <a:ext cx="63389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59A79E0-4F01-BF44-956A-7BC6433DFB15}"/>
                </a:ext>
              </a:extLst>
            </p:cNvPr>
            <p:cNvCxnSpPr/>
            <p:nvPr/>
          </p:nvCxnSpPr>
          <p:spPr>
            <a:xfrm>
              <a:off x="1849422" y="3339052"/>
              <a:ext cx="63389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FB4901F-D624-6EB9-20B4-660E0E00A5EC}"/>
                </a:ext>
              </a:extLst>
            </p:cNvPr>
            <p:cNvCxnSpPr/>
            <p:nvPr/>
          </p:nvCxnSpPr>
          <p:spPr>
            <a:xfrm>
              <a:off x="1849421" y="3759585"/>
              <a:ext cx="63389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3B875D3-E810-8307-99C3-AB67792A873E}"/>
                </a:ext>
              </a:extLst>
            </p:cNvPr>
            <p:cNvCxnSpPr/>
            <p:nvPr/>
          </p:nvCxnSpPr>
          <p:spPr>
            <a:xfrm>
              <a:off x="1849420" y="4180118"/>
              <a:ext cx="633892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A88FF42-AF60-33DB-341E-B85D015D253E}"/>
                </a:ext>
              </a:extLst>
            </p:cNvPr>
            <p:cNvSpPr/>
            <p:nvPr/>
          </p:nvSpPr>
          <p:spPr>
            <a:xfrm>
              <a:off x="1849420" y="1656920"/>
              <a:ext cx="460643" cy="2519077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A2B35E2-43BB-F3FC-6287-523429DEEFE2}"/>
                </a:ext>
              </a:extLst>
            </p:cNvPr>
            <p:cNvSpPr/>
            <p:nvPr/>
          </p:nvSpPr>
          <p:spPr>
            <a:xfrm>
              <a:off x="1849419" y="1656921"/>
              <a:ext cx="6339600" cy="420532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73CD1DA-A8E8-220D-675E-C1884F3BA683}"/>
                </a:ext>
              </a:extLst>
            </p:cNvPr>
            <p:cNvSpPr txBox="1"/>
            <p:nvPr/>
          </p:nvSpPr>
          <p:spPr>
            <a:xfrm>
              <a:off x="1911299" y="2147663"/>
              <a:ext cx="3368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b="1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26FA6D-3DA8-4FEF-166B-DFBB169B8CAF}"/>
                </a:ext>
              </a:extLst>
            </p:cNvPr>
            <p:cNvSpPr txBox="1"/>
            <p:nvPr/>
          </p:nvSpPr>
          <p:spPr>
            <a:xfrm>
              <a:off x="1911299" y="2552304"/>
              <a:ext cx="3368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b="1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71B5DA-A21A-E351-9B1E-D18083FFA4CC}"/>
                </a:ext>
              </a:extLst>
            </p:cNvPr>
            <p:cNvSpPr txBox="1"/>
            <p:nvPr/>
          </p:nvSpPr>
          <p:spPr>
            <a:xfrm>
              <a:off x="2339907" y="1734653"/>
              <a:ext cx="1353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f</a:t>
              </a:r>
              <a:r>
                <a:rPr lang="en-KR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ood_name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533805-79B2-8787-17FA-68B5E3D5A639}"/>
                </a:ext>
              </a:extLst>
            </p:cNvPr>
            <p:cNvSpPr txBox="1"/>
            <p:nvPr/>
          </p:nvSpPr>
          <p:spPr>
            <a:xfrm>
              <a:off x="5166758" y="1734653"/>
              <a:ext cx="21828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pc="-50" dirty="0" err="1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ingredient_gram</a:t>
              </a:r>
              <a:endParaRPr lang="en-KR" b="1" spc="-50" dirty="0"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935D46B-F906-0AE3-EE69-7A1D760FC4B9}"/>
                </a:ext>
              </a:extLst>
            </p:cNvPr>
            <p:cNvSpPr txBox="1"/>
            <p:nvPr/>
          </p:nvSpPr>
          <p:spPr>
            <a:xfrm>
              <a:off x="7059247" y="1719795"/>
              <a:ext cx="11091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calorie</a:t>
              </a:r>
              <a:endParaRPr lang="en-KR" b="1" spc="-50" dirty="0"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6AB4EBA-98EB-E322-6B39-5143646CF026}"/>
                </a:ext>
              </a:extLst>
            </p:cNvPr>
            <p:cNvSpPr txBox="1"/>
            <p:nvPr/>
          </p:nvSpPr>
          <p:spPr>
            <a:xfrm>
              <a:off x="2368422" y="2159270"/>
              <a:ext cx="1353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pc="-50" dirty="0" err="1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찹쌀미음</a:t>
              </a:r>
              <a:endParaRPr lang="en-KR" b="1" spc="-50" dirty="0"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BA3BBDC-D7DF-957F-AD11-FF016DF83311}"/>
                </a:ext>
              </a:extLst>
            </p:cNvPr>
            <p:cNvSpPr txBox="1"/>
            <p:nvPr/>
          </p:nvSpPr>
          <p:spPr>
            <a:xfrm>
              <a:off x="3815757" y="2149189"/>
              <a:ext cx="1353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백미</a:t>
              </a:r>
              <a:endParaRPr lang="en-KR" b="1" spc="-50" dirty="0"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CEE9DDB-3CD1-B7F8-339F-E93FD88333E5}"/>
                </a:ext>
              </a:extLst>
            </p:cNvPr>
            <p:cNvSpPr txBox="1"/>
            <p:nvPr/>
          </p:nvSpPr>
          <p:spPr>
            <a:xfrm>
              <a:off x="2162236" y="2568625"/>
              <a:ext cx="17989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pc="-50" dirty="0" err="1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닭가슴살당근죽</a:t>
              </a:r>
              <a:endParaRPr lang="en-KR" b="1" spc="-50" dirty="0"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DEFAF6-06E5-1484-E8B4-489B22199BA8}"/>
                </a:ext>
              </a:extLst>
            </p:cNvPr>
            <p:cNvSpPr txBox="1"/>
            <p:nvPr/>
          </p:nvSpPr>
          <p:spPr>
            <a:xfrm>
              <a:off x="3400982" y="1736827"/>
              <a:ext cx="21828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pc="-50" dirty="0" err="1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ingredient_name</a:t>
              </a:r>
              <a:endParaRPr lang="en-KR" b="1" spc="-50" dirty="0"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0E1D149-525F-6CA2-C922-DE55F2CD5BDD}"/>
                </a:ext>
              </a:extLst>
            </p:cNvPr>
            <p:cNvSpPr txBox="1"/>
            <p:nvPr/>
          </p:nvSpPr>
          <p:spPr>
            <a:xfrm>
              <a:off x="5583804" y="2147552"/>
              <a:ext cx="1353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23</a:t>
              </a:r>
              <a:endParaRPr lang="en-KR" b="1" spc="-50" dirty="0"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A4439BB-57D7-D8ED-43E4-2384B76C95D0}"/>
                </a:ext>
              </a:extLst>
            </p:cNvPr>
            <p:cNvSpPr txBox="1"/>
            <p:nvPr/>
          </p:nvSpPr>
          <p:spPr>
            <a:xfrm>
              <a:off x="6967934" y="2147552"/>
              <a:ext cx="1353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86.0</a:t>
              </a:r>
              <a:endParaRPr lang="en-KR" b="1" spc="-50" dirty="0"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1D649E8-7EDF-3C32-357F-EA0C0D9670C0}"/>
                </a:ext>
              </a:extLst>
            </p:cNvPr>
            <p:cNvSpPr txBox="1"/>
            <p:nvPr/>
          </p:nvSpPr>
          <p:spPr>
            <a:xfrm>
              <a:off x="3813487" y="2568625"/>
              <a:ext cx="1353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백미</a:t>
              </a:r>
              <a:endParaRPr lang="en-KR" b="1" spc="-50" dirty="0"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B89F9B8-388F-3C2F-C9DB-633A6F9AA013}"/>
                </a:ext>
              </a:extLst>
            </p:cNvPr>
            <p:cNvSpPr txBox="1"/>
            <p:nvPr/>
          </p:nvSpPr>
          <p:spPr>
            <a:xfrm>
              <a:off x="3813486" y="2982466"/>
              <a:ext cx="1353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닭가슴살</a:t>
              </a:r>
              <a:endParaRPr lang="en-KR" b="1" spc="-50" dirty="0"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CD34DCF-4BF8-01A0-D33C-C5F54278E327}"/>
                </a:ext>
              </a:extLst>
            </p:cNvPr>
            <p:cNvSpPr txBox="1"/>
            <p:nvPr/>
          </p:nvSpPr>
          <p:spPr>
            <a:xfrm>
              <a:off x="3813487" y="3408536"/>
              <a:ext cx="1353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당근</a:t>
              </a:r>
              <a:endParaRPr lang="en-KR" b="1" spc="-50" dirty="0"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5174B43-6EE3-1620-6F43-7F1E003FA593}"/>
                </a:ext>
              </a:extLst>
            </p:cNvPr>
            <p:cNvSpPr txBox="1"/>
            <p:nvPr/>
          </p:nvSpPr>
          <p:spPr>
            <a:xfrm>
              <a:off x="6967934" y="2567735"/>
              <a:ext cx="1353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98.19</a:t>
              </a:r>
              <a:endParaRPr lang="en-KR" b="1" spc="-50" dirty="0"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7A2A62A-0DD0-5F86-98FF-3DEE53A043D7}"/>
                </a:ext>
              </a:extLst>
            </p:cNvPr>
            <p:cNvSpPr txBox="1"/>
            <p:nvPr/>
          </p:nvSpPr>
          <p:spPr>
            <a:xfrm>
              <a:off x="5581533" y="2981772"/>
              <a:ext cx="1353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27</a:t>
              </a:r>
              <a:endParaRPr lang="en-KR" b="1" spc="-50" dirty="0"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83ADFB2-7C81-AF74-DD29-443EA4D77C96}"/>
                </a:ext>
              </a:extLst>
            </p:cNvPr>
            <p:cNvSpPr txBox="1"/>
            <p:nvPr/>
          </p:nvSpPr>
          <p:spPr>
            <a:xfrm>
              <a:off x="5581533" y="2568688"/>
              <a:ext cx="1353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20</a:t>
              </a:r>
              <a:endParaRPr lang="en-KR" b="1" spc="-50" dirty="0"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6F395C7-3BB7-2F54-252D-70FEEC354A9B}"/>
                </a:ext>
              </a:extLst>
            </p:cNvPr>
            <p:cNvSpPr txBox="1"/>
            <p:nvPr/>
          </p:nvSpPr>
          <p:spPr>
            <a:xfrm>
              <a:off x="5581533" y="3409150"/>
              <a:ext cx="1353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23.5</a:t>
              </a:r>
              <a:endParaRPr lang="en-KR" b="1" spc="-50" dirty="0"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D8906FD-2C9C-6F9C-073A-DB0662C85C52}"/>
                </a:ext>
              </a:extLst>
            </p:cNvPr>
            <p:cNvSpPr txBox="1"/>
            <p:nvPr/>
          </p:nvSpPr>
          <p:spPr>
            <a:xfrm>
              <a:off x="2402942" y="3849696"/>
              <a:ext cx="1309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.</a:t>
              </a:r>
              <a:r>
                <a:rPr lang="ko-KR" altLang="en-US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 </a:t>
              </a:r>
              <a:r>
                <a:rPr lang="en-US" altLang="ko-KR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.</a:t>
              </a:r>
              <a:r>
                <a:rPr lang="ko-KR" altLang="en-US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 </a:t>
              </a:r>
              <a:r>
                <a:rPr lang="en-US" altLang="ko-KR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.</a:t>
              </a:r>
              <a:endParaRPr lang="en-KR" b="1" spc="-50" dirty="0"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6A0FCE-EEEC-00A9-CF5B-CF6CC4A3FF41}"/>
                </a:ext>
              </a:extLst>
            </p:cNvPr>
            <p:cNvSpPr txBox="1"/>
            <p:nvPr/>
          </p:nvSpPr>
          <p:spPr>
            <a:xfrm>
              <a:off x="3835254" y="3849696"/>
              <a:ext cx="1309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.</a:t>
              </a:r>
              <a:r>
                <a:rPr lang="ko-KR" altLang="en-US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 </a:t>
              </a:r>
              <a:r>
                <a:rPr lang="en-US" altLang="ko-KR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.</a:t>
              </a:r>
              <a:r>
                <a:rPr lang="ko-KR" altLang="en-US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 </a:t>
              </a:r>
              <a:r>
                <a:rPr lang="en-US" altLang="ko-KR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.</a:t>
              </a:r>
              <a:endParaRPr lang="en-KR" b="1" spc="-50" dirty="0"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D0B52AC-CCA0-DE2A-BD2A-45EAA355BA5B}"/>
                </a:ext>
              </a:extLst>
            </p:cNvPr>
            <p:cNvSpPr txBox="1"/>
            <p:nvPr/>
          </p:nvSpPr>
          <p:spPr>
            <a:xfrm>
              <a:off x="5603301" y="3849695"/>
              <a:ext cx="1309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.</a:t>
              </a:r>
              <a:r>
                <a:rPr lang="ko-KR" altLang="en-US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 </a:t>
              </a:r>
              <a:r>
                <a:rPr lang="en-US" altLang="ko-KR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.</a:t>
              </a:r>
              <a:r>
                <a:rPr lang="ko-KR" altLang="en-US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 </a:t>
              </a:r>
              <a:r>
                <a:rPr lang="en-US" altLang="ko-KR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.</a:t>
              </a:r>
              <a:endParaRPr lang="en-KR" b="1" spc="-50" dirty="0"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F01375F-1DF2-E450-06D0-477FA8BD0F8A}"/>
                </a:ext>
              </a:extLst>
            </p:cNvPr>
            <p:cNvSpPr txBox="1"/>
            <p:nvPr/>
          </p:nvSpPr>
          <p:spPr>
            <a:xfrm>
              <a:off x="6989702" y="3849695"/>
              <a:ext cx="1309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.</a:t>
              </a:r>
              <a:r>
                <a:rPr lang="ko-KR" altLang="en-US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 </a:t>
              </a:r>
              <a:r>
                <a:rPr lang="en-US" altLang="ko-KR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.</a:t>
              </a:r>
              <a:r>
                <a:rPr lang="ko-KR" altLang="en-US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 </a:t>
              </a:r>
              <a:r>
                <a:rPr lang="en-US" altLang="ko-KR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.</a:t>
              </a:r>
              <a:endParaRPr lang="en-KR" b="1" spc="-50" dirty="0"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653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7833"/>
    </mc:Choice>
    <mc:Fallback xmlns="">
      <p:transition advTm="1783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/>
          <p:nvPr/>
        </p:nvSpPr>
        <p:spPr>
          <a:xfrm>
            <a:off x="-9150" y="0"/>
            <a:ext cx="923400" cy="5143500"/>
          </a:xfrm>
          <a:prstGeom prst="rect">
            <a:avLst/>
          </a:prstGeom>
          <a:solidFill>
            <a:srgbClr val="6298EE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07" y="1117280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" name="Google Shape;155;p22">
            <a:extLst>
              <a:ext uri="{FF2B5EF4-FFF2-40B4-BE49-F238E27FC236}">
                <a16:creationId xmlns:a16="http://schemas.microsoft.com/office/drawing/2014/main" id="{29A0A72E-4E27-236E-362E-FC4DB4248506}"/>
              </a:ext>
            </a:extLst>
          </p:cNvPr>
          <p:cNvSpPr/>
          <p:nvPr/>
        </p:nvSpPr>
        <p:spPr>
          <a:xfrm>
            <a:off x="90490" y="1927121"/>
            <a:ext cx="1051500" cy="914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 dirty="0"/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798" y="2136852"/>
            <a:ext cx="502919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8" name="Google Shape;15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579" y="4175997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9" name="Google Shape;15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588" y="3156425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0" name="Google Shape;16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691" y="235242"/>
            <a:ext cx="455125" cy="36576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F6734F-AE80-8A2A-A2EA-B72BF36062CB}"/>
              </a:ext>
            </a:extLst>
          </p:cNvPr>
          <p:cNvSpPr txBox="1"/>
          <p:nvPr/>
        </p:nvSpPr>
        <p:spPr>
          <a:xfrm>
            <a:off x="1310458" y="362545"/>
            <a:ext cx="6765030" cy="553998"/>
          </a:xfrm>
          <a:prstGeom prst="rect">
            <a:avLst/>
          </a:prstGeom>
          <a:noFill/>
          <a:effectLst>
            <a:outerShdw blurRad="50800" dist="12700" dir="2700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000" spc="-50" dirty="0">
                <a:solidFill>
                  <a:srgbClr val="6298E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Workflow</a:t>
            </a:r>
            <a:endParaRPr lang="ko-KR" altLang="en-US" sz="3000" spc="-50" dirty="0">
              <a:solidFill>
                <a:srgbClr val="6298EE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3" name="내용 개체 틀 4">
            <a:extLst>
              <a:ext uri="{FF2B5EF4-FFF2-40B4-BE49-F238E27FC236}">
                <a16:creationId xmlns:a16="http://schemas.microsoft.com/office/drawing/2014/main" id="{24E556B9-E64A-FE2D-2DC8-0F1413EF1B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986" y="429617"/>
            <a:ext cx="4841038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98FA9A-6D0B-67BE-B8E8-4607C37711A8}"/>
              </a:ext>
            </a:extLst>
          </p:cNvPr>
          <p:cNvSpPr txBox="1"/>
          <p:nvPr/>
        </p:nvSpPr>
        <p:spPr>
          <a:xfrm>
            <a:off x="1241953" y="2123102"/>
            <a:ext cx="2376718" cy="369332"/>
          </a:xfrm>
          <a:prstGeom prst="rect">
            <a:avLst/>
          </a:prstGeom>
          <a:noFill/>
          <a:effectLst>
            <a:outerShdw blurRad="50800" dist="12700" dir="2700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1800" b="1" spc="-50" dirty="0">
                <a:solidFill>
                  <a:srgbClr val="1E77B4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사용 라이브러리</a:t>
            </a:r>
            <a:r>
              <a:rPr lang="en-US" altLang="ko-KR" sz="1800" b="1" spc="-50" dirty="0">
                <a:solidFill>
                  <a:srgbClr val="1E77B4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/API</a:t>
            </a:r>
            <a:endParaRPr lang="ko-KR" altLang="en-US" sz="1800" b="1" spc="-50" dirty="0">
              <a:solidFill>
                <a:srgbClr val="1E77B4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85648-4479-F7F0-EBB3-28051E971FCF}"/>
              </a:ext>
            </a:extLst>
          </p:cNvPr>
          <p:cNvSpPr txBox="1"/>
          <p:nvPr/>
        </p:nvSpPr>
        <p:spPr>
          <a:xfrm>
            <a:off x="1228203" y="2692592"/>
            <a:ext cx="2605408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b="1" spc="-100" dirty="0" err="1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apache_beam</a:t>
            </a:r>
            <a:r>
              <a:rPr lang="en-US" altLang="ko-KR" sz="1200" b="1" spc="-100" dirty="0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, pandas</a:t>
            </a:r>
          </a:p>
          <a:p>
            <a:pPr>
              <a:lnSpc>
                <a:spcPct val="110000"/>
              </a:lnSpc>
            </a:pPr>
            <a:r>
              <a:rPr lang="en-US" altLang="ko-KR" sz="1200" b="1" spc="-100" dirty="0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random, </a:t>
            </a:r>
            <a:r>
              <a:rPr lang="en-US" altLang="ko-KR" sz="1200" b="1" spc="-100" dirty="0" err="1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InteractiveRunner</a:t>
            </a:r>
            <a:r>
              <a:rPr lang="en-US" altLang="ko-KR" sz="1200" b="1" spc="-100" dirty="0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, re</a:t>
            </a:r>
          </a:p>
          <a:p>
            <a:pPr>
              <a:lnSpc>
                <a:spcPct val="110000"/>
              </a:lnSpc>
            </a:pPr>
            <a:endParaRPr lang="en-US" altLang="ko-KR" sz="1200" b="1" spc="-100" dirty="0">
              <a:solidFill>
                <a:schemeClr val="tx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  <a:p>
            <a:pPr>
              <a:lnSpc>
                <a:spcPct val="110000"/>
              </a:lnSpc>
            </a:pPr>
            <a:r>
              <a:rPr lang="en-US" altLang="ko-KR" sz="1200" b="1" spc="-100" dirty="0" err="1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DataFlow</a:t>
            </a:r>
            <a:r>
              <a:rPr lang="en-US" altLang="ko-KR" sz="1200" b="1" spc="-100" dirty="0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, Cloud Storage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EC447A-6193-56E1-3911-990DD6406759}"/>
              </a:ext>
            </a:extLst>
          </p:cNvPr>
          <p:cNvSpPr/>
          <p:nvPr/>
        </p:nvSpPr>
        <p:spPr>
          <a:xfrm>
            <a:off x="3867986" y="1862827"/>
            <a:ext cx="4841038" cy="2918128"/>
          </a:xfrm>
          <a:prstGeom prst="rect">
            <a:avLst/>
          </a:prstGeom>
          <a:noFill/>
          <a:ln w="63500" cmpd="sng">
            <a:solidFill>
              <a:srgbClr val="FF0000">
                <a:alpha val="9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497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7833"/>
    </mc:Choice>
    <mc:Fallback xmlns="">
      <p:transition advTm="17833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/>
          <p:nvPr/>
        </p:nvSpPr>
        <p:spPr>
          <a:xfrm>
            <a:off x="-9150" y="0"/>
            <a:ext cx="923400" cy="5143500"/>
          </a:xfrm>
          <a:prstGeom prst="rect">
            <a:avLst/>
          </a:prstGeom>
          <a:solidFill>
            <a:srgbClr val="6298EE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07" y="1117280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" name="Google Shape;155;p22">
            <a:extLst>
              <a:ext uri="{FF2B5EF4-FFF2-40B4-BE49-F238E27FC236}">
                <a16:creationId xmlns:a16="http://schemas.microsoft.com/office/drawing/2014/main" id="{D0E45976-063A-DAB2-F3F7-0F8D859BEBDE}"/>
              </a:ext>
            </a:extLst>
          </p:cNvPr>
          <p:cNvSpPr/>
          <p:nvPr/>
        </p:nvSpPr>
        <p:spPr>
          <a:xfrm>
            <a:off x="90490" y="1927121"/>
            <a:ext cx="1051500" cy="914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 dirty="0"/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798" y="2136852"/>
            <a:ext cx="502919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8" name="Google Shape;15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579" y="4175997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9" name="Google Shape;15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588" y="3156425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0" name="Google Shape;16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691" y="235242"/>
            <a:ext cx="455125" cy="36576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F6734F-AE80-8A2A-A2EA-B72BF36062CB}"/>
              </a:ext>
            </a:extLst>
          </p:cNvPr>
          <p:cNvSpPr txBox="1"/>
          <p:nvPr/>
        </p:nvSpPr>
        <p:spPr>
          <a:xfrm>
            <a:off x="1310458" y="362545"/>
            <a:ext cx="2085885" cy="553998"/>
          </a:xfrm>
          <a:prstGeom prst="rect">
            <a:avLst/>
          </a:prstGeom>
          <a:noFill/>
          <a:effectLst>
            <a:outerShdw blurRad="50800" dist="12700" dir="2700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000" spc="-50" dirty="0" err="1">
                <a:solidFill>
                  <a:srgbClr val="6298E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DataFlow</a:t>
            </a:r>
            <a:endParaRPr lang="ko-KR" altLang="en-US" sz="3000" spc="-50" dirty="0">
              <a:solidFill>
                <a:srgbClr val="6298EE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42F757-AF52-7575-34A1-0790C5C2105F}"/>
              </a:ext>
            </a:extLst>
          </p:cNvPr>
          <p:cNvSpPr txBox="1"/>
          <p:nvPr/>
        </p:nvSpPr>
        <p:spPr>
          <a:xfrm>
            <a:off x="1262332" y="1870618"/>
            <a:ext cx="1797127" cy="369332"/>
          </a:xfrm>
          <a:prstGeom prst="rect">
            <a:avLst/>
          </a:prstGeom>
          <a:noFill/>
          <a:effectLst>
            <a:outerShdw blurRad="50800" dist="12700" dir="2700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800" b="1" spc="-50" dirty="0">
                <a:solidFill>
                  <a:srgbClr val="1E77B4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Task Focus</a:t>
            </a:r>
            <a:endParaRPr lang="ko-KR" altLang="en-US" sz="1800" b="1" spc="-50" dirty="0">
              <a:solidFill>
                <a:srgbClr val="1E77B4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1CD9CE-D594-F483-330C-F7C1778329E3}"/>
              </a:ext>
            </a:extLst>
          </p:cNvPr>
          <p:cNvSpPr txBox="1"/>
          <p:nvPr/>
        </p:nvSpPr>
        <p:spPr>
          <a:xfrm>
            <a:off x="1262332" y="2388500"/>
            <a:ext cx="2557282" cy="2326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10000"/>
              </a:lnSpc>
              <a:buFont typeface="Wingdings" pitchFamily="2" charset="2"/>
              <a:buChar char="§"/>
            </a:pPr>
            <a:r>
              <a:rPr lang="ko-KR" altLang="en-US" sz="1200" b="1" spc="-100" dirty="0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전처리한 데이터를 </a:t>
            </a:r>
            <a:r>
              <a:rPr lang="en-US" altLang="ko-KR" sz="1200" b="1" spc="-100" dirty="0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Transforming</a:t>
            </a:r>
            <a:r>
              <a:rPr lang="ko-KR" altLang="en-US" sz="1200" b="1" spc="-100" dirty="0" err="1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으로</a:t>
            </a:r>
            <a:r>
              <a:rPr lang="ko-KR" altLang="en-US" sz="1200" b="1" spc="-100" dirty="0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                 원하는 결과값을 얻기 위한            </a:t>
            </a:r>
            <a:r>
              <a:rPr lang="en-US" altLang="ko-KR" sz="1200" b="1" spc="-100" dirty="0" err="1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DataFlow</a:t>
            </a:r>
            <a:r>
              <a:rPr lang="en-US" altLang="ko-KR" sz="1200" b="1" spc="-100" dirty="0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 </a:t>
            </a:r>
            <a:r>
              <a:rPr lang="ko-KR" altLang="en-US" sz="1200" b="1" spc="-100" dirty="0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파이프라인 구성</a:t>
            </a:r>
            <a:endParaRPr lang="en-US" altLang="ko-KR" sz="1200" b="1" spc="-100" dirty="0">
              <a:solidFill>
                <a:schemeClr val="tx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  <a:p>
            <a:pPr marL="171450" indent="-171450">
              <a:lnSpc>
                <a:spcPct val="110000"/>
              </a:lnSpc>
              <a:buFont typeface="Wingdings" pitchFamily="2" charset="2"/>
              <a:buChar char="§"/>
            </a:pPr>
            <a:endParaRPr lang="en-US" altLang="ko-KR" sz="1200" b="1" spc="-100" dirty="0">
              <a:solidFill>
                <a:schemeClr val="tx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  <a:p>
            <a:pPr marL="171450" indent="-171450">
              <a:lnSpc>
                <a:spcPct val="110000"/>
              </a:lnSpc>
              <a:buFont typeface="Wingdings" pitchFamily="2" charset="2"/>
              <a:buChar char="§"/>
            </a:pPr>
            <a:r>
              <a:rPr lang="en-US" altLang="ko-KR" sz="1200" b="1" spc="-100" dirty="0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Apache Beam</a:t>
            </a:r>
            <a:r>
              <a:rPr lang="ko-KR" altLang="en-US" sz="1200" b="1" spc="-100" dirty="0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을 이용한      데이터 분산 처리</a:t>
            </a:r>
            <a:endParaRPr lang="en-US" altLang="ko-KR" sz="1200" b="1" spc="-100" dirty="0">
              <a:solidFill>
                <a:schemeClr val="tx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  <a:p>
            <a:pPr marL="171450" indent="-171450">
              <a:lnSpc>
                <a:spcPct val="110000"/>
              </a:lnSpc>
              <a:buFont typeface="Wingdings" pitchFamily="2" charset="2"/>
              <a:buChar char="§"/>
            </a:pPr>
            <a:endParaRPr lang="en-US" altLang="ko-KR" sz="1200" b="1" spc="-100" dirty="0">
              <a:solidFill>
                <a:schemeClr val="tx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  <a:p>
            <a:pPr marL="171450" indent="-171450">
              <a:lnSpc>
                <a:spcPct val="110000"/>
              </a:lnSpc>
              <a:buFont typeface="Wingdings" pitchFamily="2" charset="2"/>
              <a:buChar char="§"/>
            </a:pPr>
            <a:r>
              <a:rPr lang="ko-KR" altLang="en-US" sz="1200" b="1" spc="-100" dirty="0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오염 데이터 모니터링</a:t>
            </a:r>
            <a:endParaRPr lang="en-US" altLang="ko-KR" sz="1200" b="1" spc="-100" dirty="0">
              <a:solidFill>
                <a:schemeClr val="tx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  <a:p>
            <a:pPr marL="171450" indent="-171450">
              <a:lnSpc>
                <a:spcPct val="110000"/>
              </a:lnSpc>
              <a:buFont typeface="Wingdings" pitchFamily="2" charset="2"/>
              <a:buChar char="§"/>
            </a:pPr>
            <a:endParaRPr lang="en-US" altLang="ko-KR" sz="1200" b="1" spc="-100" dirty="0">
              <a:solidFill>
                <a:schemeClr val="tx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  <a:p>
            <a:pPr marL="171450" indent="-171450">
              <a:lnSpc>
                <a:spcPct val="110000"/>
              </a:lnSpc>
              <a:buFont typeface="Wingdings" pitchFamily="2" charset="2"/>
              <a:buChar char="§"/>
            </a:pPr>
            <a:r>
              <a:rPr lang="ko-KR" altLang="en-US" sz="1200" b="1" spc="-100" dirty="0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지속적인 </a:t>
            </a:r>
            <a:r>
              <a:rPr lang="en-US" altLang="ko-KR" sz="1200" b="1" spc="-100" dirty="0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DB </a:t>
            </a:r>
            <a:r>
              <a:rPr lang="ko-KR" altLang="en-US" sz="1200" b="1" spc="-100" dirty="0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업데이트</a:t>
            </a:r>
            <a:endParaRPr lang="en-US" altLang="ko-KR" sz="1200" b="1" spc="-100" dirty="0">
              <a:solidFill>
                <a:schemeClr val="tx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pic>
        <p:nvPicPr>
          <p:cNvPr id="4" name="그림 10">
            <a:extLst>
              <a:ext uri="{FF2B5EF4-FFF2-40B4-BE49-F238E27FC236}">
                <a16:creationId xmlns:a16="http://schemas.microsoft.com/office/drawing/2014/main" id="{E4F75437-389E-E5DC-B878-494FAF67BE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8347" y="1288633"/>
            <a:ext cx="2675518" cy="3544489"/>
          </a:xfrm>
          <a:prstGeom prst="rect">
            <a:avLst/>
          </a:prstGeom>
        </p:spPr>
      </p:pic>
      <p:pic>
        <p:nvPicPr>
          <p:cNvPr id="8" name="그림 6">
            <a:extLst>
              <a:ext uri="{FF2B5EF4-FFF2-40B4-BE49-F238E27FC236}">
                <a16:creationId xmlns:a16="http://schemas.microsoft.com/office/drawing/2014/main" id="{52073F31-DB64-8C6D-DBAA-4972CFE09A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3959" y="1287122"/>
            <a:ext cx="1978234" cy="354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52D87A-B0CB-B3DF-4B47-A8F0EE71E86F}"/>
              </a:ext>
            </a:extLst>
          </p:cNvPr>
          <p:cNvSpPr txBox="1"/>
          <p:nvPr/>
        </p:nvSpPr>
        <p:spPr>
          <a:xfrm>
            <a:off x="3753852" y="845708"/>
            <a:ext cx="5030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0000">
                    <a:alpha val="70000"/>
                  </a:srgbClr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[Apache Beam </a:t>
            </a:r>
            <a:r>
              <a:rPr lang="ko-KR" altLang="en-US" b="1" dirty="0">
                <a:solidFill>
                  <a:srgbClr val="000000">
                    <a:alpha val="70000"/>
                  </a:srgbClr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파이프라인 및 </a:t>
            </a:r>
            <a:r>
              <a:rPr lang="en-US" altLang="ko-KR" b="1" dirty="0">
                <a:solidFill>
                  <a:srgbClr val="000000">
                    <a:alpha val="70000"/>
                  </a:srgbClr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Transform </a:t>
            </a:r>
            <a:r>
              <a:rPr lang="en-US" altLang="ko-KR" b="1" dirty="0" err="1">
                <a:solidFill>
                  <a:srgbClr val="000000">
                    <a:alpha val="70000"/>
                  </a:srgbClr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DataFlow</a:t>
            </a:r>
            <a:r>
              <a:rPr lang="en-US" altLang="ko-KR" sz="1400" b="1" dirty="0">
                <a:solidFill>
                  <a:srgbClr val="000000">
                    <a:alpha val="70000"/>
                  </a:srgbClr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]</a:t>
            </a:r>
            <a:endParaRPr lang="en-KR" sz="1400" b="1" dirty="0">
              <a:solidFill>
                <a:srgbClr val="000000">
                  <a:alpha val="70000"/>
                </a:srgbClr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  <a:p>
            <a:pPr algn="ctr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92504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7833"/>
    </mc:Choice>
    <mc:Fallback xmlns="">
      <p:transition advTm="17833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/>
          <p:nvPr/>
        </p:nvSpPr>
        <p:spPr>
          <a:xfrm>
            <a:off x="-9150" y="0"/>
            <a:ext cx="923400" cy="5143500"/>
          </a:xfrm>
          <a:prstGeom prst="rect">
            <a:avLst/>
          </a:prstGeom>
          <a:solidFill>
            <a:srgbClr val="6298EE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" name="Google Shape;155;p22">
            <a:extLst>
              <a:ext uri="{FF2B5EF4-FFF2-40B4-BE49-F238E27FC236}">
                <a16:creationId xmlns:a16="http://schemas.microsoft.com/office/drawing/2014/main" id="{4C764041-2F7D-F9B6-3EB1-F4DF057CE037}"/>
              </a:ext>
            </a:extLst>
          </p:cNvPr>
          <p:cNvSpPr/>
          <p:nvPr/>
        </p:nvSpPr>
        <p:spPr>
          <a:xfrm>
            <a:off x="90490" y="1927121"/>
            <a:ext cx="1051500" cy="914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 dirty="0"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07" y="1117280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7" name="Google Shape;15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798" y="2136852"/>
            <a:ext cx="502919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8" name="Google Shape;15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579" y="4175997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9" name="Google Shape;15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588" y="3156425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0" name="Google Shape;16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691" y="235242"/>
            <a:ext cx="455125" cy="36576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F6734F-AE80-8A2A-A2EA-B72BF36062CB}"/>
              </a:ext>
            </a:extLst>
          </p:cNvPr>
          <p:cNvSpPr txBox="1"/>
          <p:nvPr/>
        </p:nvSpPr>
        <p:spPr>
          <a:xfrm>
            <a:off x="1310458" y="362545"/>
            <a:ext cx="3522799" cy="1015663"/>
          </a:xfrm>
          <a:prstGeom prst="rect">
            <a:avLst/>
          </a:prstGeom>
          <a:noFill/>
          <a:effectLst>
            <a:outerShdw blurRad="50800" dist="12700" dir="2700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000" spc="-50" dirty="0" err="1">
                <a:solidFill>
                  <a:srgbClr val="6298E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DataFlow</a:t>
            </a:r>
            <a:endParaRPr lang="en-US" altLang="ko-KR" sz="3000" spc="-50" dirty="0">
              <a:solidFill>
                <a:srgbClr val="6298EE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3000" spc="-50" dirty="0">
                <a:solidFill>
                  <a:srgbClr val="6298E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Chart </a:t>
            </a:r>
            <a:endParaRPr lang="ko-KR" altLang="en-US" sz="3000" spc="-50" dirty="0">
              <a:solidFill>
                <a:srgbClr val="6298EE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38D42330-B1A2-BDF0-B357-91CD512B28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5524" y="449405"/>
            <a:ext cx="5636669" cy="42446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389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7833"/>
    </mc:Choice>
    <mc:Fallback xmlns="">
      <p:transition advTm="17833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/>
          <p:nvPr/>
        </p:nvSpPr>
        <p:spPr>
          <a:xfrm>
            <a:off x="-9150" y="0"/>
            <a:ext cx="923400" cy="5143500"/>
          </a:xfrm>
          <a:prstGeom prst="rect">
            <a:avLst/>
          </a:prstGeom>
          <a:solidFill>
            <a:srgbClr val="6298EE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07" y="1117280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155;p22">
            <a:extLst>
              <a:ext uri="{FF2B5EF4-FFF2-40B4-BE49-F238E27FC236}">
                <a16:creationId xmlns:a16="http://schemas.microsoft.com/office/drawing/2014/main" id="{33B273CE-1D6E-0C04-1675-0B7BC8A7E05F}"/>
              </a:ext>
            </a:extLst>
          </p:cNvPr>
          <p:cNvSpPr/>
          <p:nvPr/>
        </p:nvSpPr>
        <p:spPr>
          <a:xfrm>
            <a:off x="90490" y="1927121"/>
            <a:ext cx="1051500" cy="914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 dirty="0"/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798" y="2136852"/>
            <a:ext cx="502919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8" name="Google Shape;15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579" y="4175997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9" name="Google Shape;15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588" y="3156425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0" name="Google Shape;16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691" y="235242"/>
            <a:ext cx="455125" cy="36576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F6734F-AE80-8A2A-A2EA-B72BF36062CB}"/>
              </a:ext>
            </a:extLst>
          </p:cNvPr>
          <p:cNvSpPr txBox="1"/>
          <p:nvPr/>
        </p:nvSpPr>
        <p:spPr>
          <a:xfrm>
            <a:off x="1310458" y="362545"/>
            <a:ext cx="3522799" cy="553998"/>
          </a:xfrm>
          <a:prstGeom prst="rect">
            <a:avLst/>
          </a:prstGeom>
          <a:noFill/>
          <a:effectLst>
            <a:outerShdw blurRad="50800" dist="12700" dir="2700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000" spc="-50" dirty="0">
                <a:solidFill>
                  <a:srgbClr val="6298E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Issue</a:t>
            </a:r>
            <a:endParaRPr lang="ko-KR" altLang="en-US" sz="3000" spc="-50" dirty="0">
              <a:solidFill>
                <a:srgbClr val="6298EE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38BD1A-8CB4-5A21-3FE8-2FA2CA61569B}"/>
              </a:ext>
            </a:extLst>
          </p:cNvPr>
          <p:cNvSpPr txBox="1"/>
          <p:nvPr/>
        </p:nvSpPr>
        <p:spPr>
          <a:xfrm>
            <a:off x="6586468" y="498915"/>
            <a:ext cx="2484645" cy="798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spc="-100" dirty="0" err="1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DataFlow</a:t>
            </a:r>
            <a:r>
              <a:rPr lang="en-US" altLang="ko-KR" sz="1200" b="1" spc="-100" dirty="0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 API </a:t>
            </a:r>
            <a:r>
              <a:rPr lang="ko-KR" altLang="en-US" sz="1200" b="1" spc="-100" dirty="0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이용 시</a:t>
            </a:r>
            <a:r>
              <a:rPr lang="en-US" altLang="ko-KR" sz="1200" b="1" spc="-100" dirty="0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ko-KR" sz="1200" b="1" spc="-100" dirty="0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Direct Runner</a:t>
            </a:r>
            <a:r>
              <a:rPr lang="ko-KR" altLang="en-US" sz="1200" b="1" spc="-100" dirty="0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는 동작하지만</a:t>
            </a:r>
            <a:endParaRPr lang="en-US" altLang="ko-KR" sz="1200" b="1" spc="-100" dirty="0">
              <a:solidFill>
                <a:schemeClr val="tx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  <a:p>
            <a:pPr>
              <a:lnSpc>
                <a:spcPct val="130000"/>
              </a:lnSpc>
            </a:pPr>
            <a:r>
              <a:rPr lang="en-US" altLang="ko-KR" sz="1200" b="1" spc="-100" dirty="0" err="1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DataFlow</a:t>
            </a:r>
            <a:r>
              <a:rPr lang="en-US" altLang="ko-KR" sz="1200" b="1" spc="-100" dirty="0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 Runner</a:t>
            </a:r>
            <a:r>
              <a:rPr lang="ko-KR" altLang="en-US" sz="1200" b="1" spc="-100" dirty="0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는 동작 실패</a:t>
            </a:r>
            <a:endParaRPr lang="en-US" altLang="ko-KR" sz="1200" b="1" spc="-100" dirty="0">
              <a:solidFill>
                <a:schemeClr val="tx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150420-33F7-CCF3-69AE-48E60BF2F63A}"/>
              </a:ext>
            </a:extLst>
          </p:cNvPr>
          <p:cNvSpPr txBox="1"/>
          <p:nvPr/>
        </p:nvSpPr>
        <p:spPr>
          <a:xfrm>
            <a:off x="4101823" y="498915"/>
            <a:ext cx="2484645" cy="369332"/>
          </a:xfrm>
          <a:prstGeom prst="rect">
            <a:avLst/>
          </a:prstGeom>
          <a:noFill/>
          <a:effectLst>
            <a:outerShdw blurRad="50800" dist="12700" dir="2700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800" b="1" spc="-50" dirty="0" err="1">
                <a:solidFill>
                  <a:srgbClr val="1E77B4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DataFlow</a:t>
            </a:r>
            <a:r>
              <a:rPr lang="en-US" altLang="ko-KR" sz="1800" b="1" spc="-50" dirty="0">
                <a:solidFill>
                  <a:srgbClr val="1E77B4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 Runner</a:t>
            </a:r>
            <a:endParaRPr lang="ko-KR" altLang="en-US" sz="1800" b="1" spc="-50" dirty="0">
              <a:solidFill>
                <a:srgbClr val="1E77B4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FCE3A6-F564-4F15-2CD8-5A3CAA3CB39D}"/>
              </a:ext>
            </a:extLst>
          </p:cNvPr>
          <p:cNvSpPr txBox="1"/>
          <p:nvPr/>
        </p:nvSpPr>
        <p:spPr>
          <a:xfrm>
            <a:off x="1865260" y="1461301"/>
            <a:ext cx="6541031" cy="31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b="1" spc="-50" dirty="0" err="1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Pcollection</a:t>
            </a:r>
            <a:r>
              <a:rPr lang="en-US" altLang="ko-KR" sz="1200" b="1" spc="-50" dirty="0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 </a:t>
            </a:r>
            <a:r>
              <a:rPr lang="ko-KR" altLang="en-US" sz="1200" b="1" spc="-50" dirty="0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생성 부분의 단계에서 </a:t>
            </a:r>
            <a:r>
              <a:rPr lang="en-US" altLang="ko-KR" sz="1200" b="1" spc="-50" dirty="0" err="1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beam.Create</a:t>
            </a:r>
            <a:r>
              <a:rPr lang="en-US" altLang="ko-KR" sz="1200" b="1" spc="-50" dirty="0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 </a:t>
            </a:r>
            <a:r>
              <a:rPr lang="ko-KR" altLang="en-US" sz="1200" b="1" spc="-50" dirty="0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대신 </a:t>
            </a:r>
            <a:r>
              <a:rPr lang="en-US" altLang="ko-KR" sz="1200" b="1" spc="-50" dirty="0" err="1">
                <a:solidFill>
                  <a:srgbClr val="1E77B4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ReadFromText</a:t>
            </a:r>
            <a:r>
              <a:rPr lang="en-US" altLang="ko-KR" sz="1200" b="1" spc="-50" dirty="0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 </a:t>
            </a:r>
            <a:r>
              <a:rPr lang="ko-KR" altLang="en-US" sz="1200" b="1" spc="-50" dirty="0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함수를 사용하여 해결</a:t>
            </a:r>
            <a:endParaRPr lang="en-US" altLang="ko-KR" sz="1200" b="1" spc="-50" dirty="0">
              <a:solidFill>
                <a:schemeClr val="tx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pic>
        <p:nvPicPr>
          <p:cNvPr id="6" name="그림 7">
            <a:extLst>
              <a:ext uri="{FF2B5EF4-FFF2-40B4-BE49-F238E27FC236}">
                <a16:creationId xmlns:a16="http://schemas.microsoft.com/office/drawing/2014/main" id="{2617AF63-03B7-5FB8-0194-388C4C75B48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667" t="-806" r="30056" b="806"/>
          <a:stretch/>
        </p:blipFill>
        <p:spPr>
          <a:xfrm>
            <a:off x="1882450" y="2136852"/>
            <a:ext cx="1636295" cy="2695686"/>
          </a:xfrm>
          <a:prstGeom prst="rect">
            <a:avLst/>
          </a:prstGeom>
        </p:spPr>
      </p:pic>
      <p:pic>
        <p:nvPicPr>
          <p:cNvPr id="7" name="그림 3">
            <a:extLst>
              <a:ext uri="{FF2B5EF4-FFF2-40B4-BE49-F238E27FC236}">
                <a16:creationId xmlns:a16="http://schemas.microsoft.com/office/drawing/2014/main" id="{4351E5B1-EF1D-F934-2FC9-DDEE1C8438D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786" r="19338"/>
          <a:stretch/>
        </p:blipFill>
        <p:spPr>
          <a:xfrm>
            <a:off x="5060139" y="1976989"/>
            <a:ext cx="3300090" cy="3015412"/>
          </a:xfrm>
          <a:prstGeom prst="rect">
            <a:avLst/>
          </a:prstGeom>
        </p:spPr>
      </p:pic>
      <p:sp>
        <p:nvSpPr>
          <p:cNvPr id="8" name="화살표: 오른쪽 8">
            <a:extLst>
              <a:ext uri="{FF2B5EF4-FFF2-40B4-BE49-F238E27FC236}">
                <a16:creationId xmlns:a16="http://schemas.microsoft.com/office/drawing/2014/main" id="{1514B0B5-4F7E-E7D9-D564-304ACC4E4B61}"/>
              </a:ext>
            </a:extLst>
          </p:cNvPr>
          <p:cNvSpPr/>
          <p:nvPr/>
        </p:nvSpPr>
        <p:spPr>
          <a:xfrm>
            <a:off x="3972307" y="3248172"/>
            <a:ext cx="634269" cy="473045"/>
          </a:xfrm>
          <a:prstGeom prst="rightArrow">
            <a:avLst/>
          </a:prstGeom>
          <a:solidFill>
            <a:srgbClr val="1E77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83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7833"/>
    </mc:Choice>
    <mc:Fallback xmlns="">
      <p:transition advTm="1783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7" y="464100"/>
            <a:ext cx="4208424" cy="421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925" y="1950049"/>
            <a:ext cx="4546575" cy="12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/>
          <p:nvPr/>
        </p:nvSpPr>
        <p:spPr>
          <a:xfrm>
            <a:off x="-9150" y="0"/>
            <a:ext cx="923400" cy="5143500"/>
          </a:xfrm>
          <a:prstGeom prst="rect">
            <a:avLst/>
          </a:prstGeom>
          <a:solidFill>
            <a:srgbClr val="6298EE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07" y="1117280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" name="Google Shape;155;p22">
            <a:extLst>
              <a:ext uri="{FF2B5EF4-FFF2-40B4-BE49-F238E27FC236}">
                <a16:creationId xmlns:a16="http://schemas.microsoft.com/office/drawing/2014/main" id="{5747D6B6-B934-39A0-5D33-789C1C3807E9}"/>
              </a:ext>
            </a:extLst>
          </p:cNvPr>
          <p:cNvSpPr/>
          <p:nvPr/>
        </p:nvSpPr>
        <p:spPr>
          <a:xfrm>
            <a:off x="90490" y="1927121"/>
            <a:ext cx="1051500" cy="914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 dirty="0"/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798" y="2136852"/>
            <a:ext cx="502919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8" name="Google Shape;15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579" y="4175997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9" name="Google Shape;15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588" y="3156425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0" name="Google Shape;16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691" y="235242"/>
            <a:ext cx="455125" cy="36576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F6734F-AE80-8A2A-A2EA-B72BF36062CB}"/>
              </a:ext>
            </a:extLst>
          </p:cNvPr>
          <p:cNvSpPr txBox="1"/>
          <p:nvPr/>
        </p:nvSpPr>
        <p:spPr>
          <a:xfrm>
            <a:off x="1310458" y="362545"/>
            <a:ext cx="3522799" cy="553998"/>
          </a:xfrm>
          <a:prstGeom prst="rect">
            <a:avLst/>
          </a:prstGeom>
          <a:noFill/>
          <a:effectLst>
            <a:outerShdw blurRad="50800" dist="12700" dir="2700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000" spc="-50" dirty="0">
                <a:solidFill>
                  <a:srgbClr val="6298E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Important Logic</a:t>
            </a:r>
            <a:endParaRPr lang="ko-KR" altLang="en-US" sz="3000" spc="-50" dirty="0">
              <a:solidFill>
                <a:srgbClr val="6298EE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D25A5-CDEB-16E8-D361-57B8BC56ACF9}"/>
              </a:ext>
            </a:extLst>
          </p:cNvPr>
          <p:cNvSpPr txBox="1"/>
          <p:nvPr/>
        </p:nvSpPr>
        <p:spPr>
          <a:xfrm>
            <a:off x="1310458" y="1117280"/>
            <a:ext cx="6809139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b="1" spc="-50" dirty="0">
                <a:solidFill>
                  <a:srgbClr val="1E77B4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유저의 가중치와 </a:t>
            </a:r>
            <a:r>
              <a:rPr lang="ko-KR" altLang="en-US" b="1" spc="-50" dirty="0" err="1">
                <a:solidFill>
                  <a:srgbClr val="1E77B4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알러지</a:t>
            </a:r>
            <a:r>
              <a:rPr lang="ko-KR" altLang="en-US" b="1" spc="-50" dirty="0" err="1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에</a:t>
            </a:r>
            <a:r>
              <a:rPr lang="ko-KR" altLang="en-US" b="1" spc="-50" dirty="0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 따라 먹을 수 있는 음식을 </a:t>
            </a:r>
            <a:r>
              <a:rPr lang="ko-KR" altLang="en-US" b="1" spc="-50" dirty="0">
                <a:solidFill>
                  <a:srgbClr val="1E77B4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확률적으로 랜덤하게 출력</a:t>
            </a:r>
            <a:r>
              <a:rPr lang="ko-KR" altLang="en-US" b="1" spc="-50" dirty="0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하는 로직</a:t>
            </a:r>
            <a:endParaRPr lang="en-US" altLang="ko-KR" b="1" spc="-50" dirty="0">
              <a:solidFill>
                <a:schemeClr val="tx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8599960-06F1-F9D1-D6AD-079D24F3286D}"/>
                  </a:ext>
                </a:extLst>
              </p:cNvPr>
              <p:cNvSpPr txBox="1"/>
              <p:nvPr/>
            </p:nvSpPr>
            <p:spPr>
              <a:xfrm>
                <a:off x="1274938" y="1754371"/>
                <a:ext cx="1138254" cy="2197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𝑺𝒕𝒆𝒑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ko-KR" altLang="en-US" b="1" dirty="0">
                  <a:latin typeface="Gmarket Sans TTF Bold" panose="02000000000000000000" pitchFamily="2" charset="-128"/>
                  <a:ea typeface="Gmarket Sans TTF Bold" panose="02000000000000000000" pitchFamily="2" charset="-128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8599960-06F1-F9D1-D6AD-079D24F32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938" y="1754371"/>
                <a:ext cx="1138254" cy="219740"/>
              </a:xfrm>
              <a:prstGeom prst="rect">
                <a:avLst/>
              </a:prstGeom>
              <a:blipFill>
                <a:blip r:embed="rId8"/>
                <a:stretch>
                  <a:fillRect t="-16667" b="-2777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8301A42-B469-7E28-FDD9-444467A775B5}"/>
              </a:ext>
            </a:extLst>
          </p:cNvPr>
          <p:cNvSpPr txBox="1"/>
          <p:nvPr/>
        </p:nvSpPr>
        <p:spPr>
          <a:xfrm>
            <a:off x="2330688" y="1710352"/>
            <a:ext cx="5236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날짜에 따라서 먹을 수 있는 음식을 카테고리화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024475-E7D5-8EEC-E7A1-1D748C87A645}"/>
              </a:ext>
            </a:extLst>
          </p:cNvPr>
          <p:cNvSpPr txBox="1"/>
          <p:nvPr/>
        </p:nvSpPr>
        <p:spPr>
          <a:xfrm>
            <a:off x="2323813" y="2394693"/>
            <a:ext cx="60627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모든 음식 가중치를 </a:t>
            </a:r>
            <a:r>
              <a:rPr lang="en-US" altLang="ko-KR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1</a:t>
            </a:r>
            <a:r>
              <a:rPr lang="ko-KR" altLang="en-US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로 지정 및 카테고리에 포함된 음식에 따라 사전화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52E7DB4-D52E-D419-9B0F-A1DE63F89E84}"/>
                  </a:ext>
                </a:extLst>
              </p:cNvPr>
              <p:cNvSpPr txBox="1"/>
              <p:nvPr/>
            </p:nvSpPr>
            <p:spPr>
              <a:xfrm>
                <a:off x="1274937" y="2438712"/>
                <a:ext cx="1138254" cy="2197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𝑺𝒕𝒆𝒑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ko-KR" altLang="en-US" b="1" dirty="0">
                  <a:latin typeface="Gmarket Sans TTF Bold" panose="02000000000000000000" pitchFamily="2" charset="-128"/>
                  <a:ea typeface="Gmarket Sans TTF Bold" panose="02000000000000000000" pitchFamily="2" charset="-128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52E7DB4-D52E-D419-9B0F-A1DE63F89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937" y="2438712"/>
                <a:ext cx="1138254" cy="219740"/>
              </a:xfrm>
              <a:prstGeom prst="rect">
                <a:avLst/>
              </a:prstGeom>
              <a:blipFill>
                <a:blip r:embed="rId9"/>
                <a:stretch>
                  <a:fillRect t="-16667" b="-2777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9CCCBE-72C7-4CFA-A13D-372648709B8A}"/>
                  </a:ext>
                </a:extLst>
              </p:cNvPr>
              <p:cNvSpPr txBox="1"/>
              <p:nvPr/>
            </p:nvSpPr>
            <p:spPr>
              <a:xfrm>
                <a:off x="1274937" y="3079034"/>
                <a:ext cx="1138254" cy="2197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𝑺𝒕𝒆𝒑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ko-KR" altLang="en-US" b="1" dirty="0">
                  <a:latin typeface="Gmarket Sans TTF Bold" panose="02000000000000000000" pitchFamily="2" charset="-128"/>
                  <a:ea typeface="Gmarket Sans TTF Bold" panose="02000000000000000000" pitchFamily="2" charset="-128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9CCCBE-72C7-4CFA-A13D-372648709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937" y="3079034"/>
                <a:ext cx="1138254" cy="219740"/>
              </a:xfrm>
              <a:prstGeom prst="rect">
                <a:avLst/>
              </a:prstGeom>
              <a:blipFill>
                <a:blip r:embed="rId10"/>
                <a:stretch>
                  <a:fillRect t="-11111" b="-2777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62DBA4A0-A501-A247-3641-57217413A20F}"/>
              </a:ext>
            </a:extLst>
          </p:cNvPr>
          <p:cNvSpPr txBox="1"/>
          <p:nvPr/>
        </p:nvSpPr>
        <p:spPr>
          <a:xfrm>
            <a:off x="2323813" y="3039040"/>
            <a:ext cx="60627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Reference - Evaluation, </a:t>
            </a:r>
            <a:r>
              <a:rPr lang="en-US" altLang="ko-KR" b="1" dirty="0" err="1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Allergy_Table</a:t>
            </a:r>
            <a:endParaRPr lang="ko-KR" altLang="en-US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4D7D1DF-C06F-2F6A-8801-BB194222F384}"/>
                  </a:ext>
                </a:extLst>
              </p:cNvPr>
              <p:cNvSpPr txBox="1"/>
              <p:nvPr/>
            </p:nvSpPr>
            <p:spPr>
              <a:xfrm>
                <a:off x="1274937" y="3719356"/>
                <a:ext cx="1138254" cy="2197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𝑺𝒕𝒆𝒑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ko-KR" altLang="en-US" b="1" dirty="0">
                  <a:latin typeface="Gmarket Sans TTF Bold" panose="02000000000000000000" pitchFamily="2" charset="-128"/>
                  <a:ea typeface="Gmarket Sans TTF Bold" panose="02000000000000000000" pitchFamily="2" charset="-128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4D7D1DF-C06F-2F6A-8801-BB194222F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937" y="3719356"/>
                <a:ext cx="1138254" cy="219740"/>
              </a:xfrm>
              <a:prstGeom prst="rect">
                <a:avLst/>
              </a:prstGeom>
              <a:blipFill>
                <a:blip r:embed="rId11"/>
                <a:stretch>
                  <a:fillRect t="-10526" b="-2631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3DBFE6F-A13B-1C22-0E3B-FC6690E2F44B}"/>
              </a:ext>
            </a:extLst>
          </p:cNvPr>
          <p:cNvSpPr txBox="1"/>
          <p:nvPr/>
        </p:nvSpPr>
        <p:spPr>
          <a:xfrm>
            <a:off x="2323813" y="3648147"/>
            <a:ext cx="6728747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가중치에 따라 나올 수 있는 확률 조정</a:t>
            </a:r>
            <a:endParaRPr lang="en-US" altLang="ko-KR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  <a:p>
            <a:pPr>
              <a:lnSpc>
                <a:spcPct val="120000"/>
              </a:lnSpc>
            </a:pPr>
            <a:endParaRPr lang="en-US" altLang="ko-KR" sz="4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  <a:p>
            <a:pPr>
              <a:lnSpc>
                <a:spcPct val="120000"/>
              </a:lnSpc>
            </a:pPr>
            <a:r>
              <a:rPr lang="ko-KR" altLang="en-US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예시</a:t>
            </a:r>
            <a:r>
              <a:rPr lang="en-US" altLang="ko-KR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) Before: {0, 0, 0.5, 1, 1} / After: {0, 0, 1/5, 2/5, 2/5} </a:t>
            </a:r>
            <a:endParaRPr lang="ko-KR" altLang="en-US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07BCA11-5230-2088-A45D-B02C94CF1FE6}"/>
                  </a:ext>
                </a:extLst>
              </p:cNvPr>
              <p:cNvSpPr txBox="1"/>
              <p:nvPr/>
            </p:nvSpPr>
            <p:spPr>
              <a:xfrm>
                <a:off x="1274937" y="4596502"/>
                <a:ext cx="1138254" cy="2197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𝑺𝒕𝒆𝒑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ko-KR" altLang="en-US" b="1" dirty="0">
                  <a:latin typeface="Gmarket Sans TTF Bold" panose="02000000000000000000" pitchFamily="2" charset="-128"/>
                  <a:ea typeface="Gmarket Sans TTF Bold" panose="02000000000000000000" pitchFamily="2" charset="-128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07BCA11-5230-2088-A45D-B02C94CF1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937" y="4596502"/>
                <a:ext cx="1138254" cy="219740"/>
              </a:xfrm>
              <a:prstGeom prst="rect">
                <a:avLst/>
              </a:prstGeom>
              <a:blipFill>
                <a:blip r:embed="rId12"/>
                <a:stretch>
                  <a:fillRect t="-10526" b="-2631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00CAFD93-A47A-8E2A-ACAB-228012C22709}"/>
              </a:ext>
            </a:extLst>
          </p:cNvPr>
          <p:cNvSpPr txBox="1"/>
          <p:nvPr/>
        </p:nvSpPr>
        <p:spPr>
          <a:xfrm>
            <a:off x="2323813" y="4556508"/>
            <a:ext cx="60627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확률에 따라 식단표 제작</a:t>
            </a:r>
          </a:p>
        </p:txBody>
      </p:sp>
    </p:spTree>
    <p:extLst>
      <p:ext uri="{BB962C8B-B14F-4D97-AF65-F5344CB8AC3E}">
        <p14:creationId xmlns:p14="http://schemas.microsoft.com/office/powerpoint/2010/main" val="201503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7833"/>
    </mc:Choice>
    <mc:Fallback xmlns="">
      <p:transition advTm="17833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/>
          <p:nvPr/>
        </p:nvSpPr>
        <p:spPr>
          <a:xfrm>
            <a:off x="-9150" y="0"/>
            <a:ext cx="923400" cy="5143500"/>
          </a:xfrm>
          <a:prstGeom prst="rect">
            <a:avLst/>
          </a:prstGeom>
          <a:solidFill>
            <a:srgbClr val="6298EE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9" name="Google Shape;155;p22">
            <a:extLst>
              <a:ext uri="{FF2B5EF4-FFF2-40B4-BE49-F238E27FC236}">
                <a16:creationId xmlns:a16="http://schemas.microsoft.com/office/drawing/2014/main" id="{FEE109D8-18C7-B923-810A-F5F3BE44C7A8}"/>
              </a:ext>
            </a:extLst>
          </p:cNvPr>
          <p:cNvSpPr/>
          <p:nvPr/>
        </p:nvSpPr>
        <p:spPr>
          <a:xfrm>
            <a:off x="90490" y="1927121"/>
            <a:ext cx="1051500" cy="914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 dirty="0"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07" y="1117280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7" name="Google Shape;15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798" y="2136852"/>
            <a:ext cx="502919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8" name="Google Shape;15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579" y="4175997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9" name="Google Shape;15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588" y="3156425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0" name="Google Shape;16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691" y="235242"/>
            <a:ext cx="455125" cy="36576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F6734F-AE80-8A2A-A2EA-B72BF36062CB}"/>
              </a:ext>
            </a:extLst>
          </p:cNvPr>
          <p:cNvSpPr txBox="1"/>
          <p:nvPr/>
        </p:nvSpPr>
        <p:spPr>
          <a:xfrm>
            <a:off x="1310458" y="362545"/>
            <a:ext cx="6765030" cy="553998"/>
          </a:xfrm>
          <a:prstGeom prst="rect">
            <a:avLst/>
          </a:prstGeom>
          <a:noFill/>
          <a:effectLst>
            <a:outerShdw blurRad="50800" dist="12700" dir="2700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000" spc="-50" dirty="0">
                <a:solidFill>
                  <a:srgbClr val="6298E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Result</a:t>
            </a:r>
            <a:endParaRPr lang="ko-KR" altLang="en-US" sz="3000" spc="-50" dirty="0">
              <a:solidFill>
                <a:srgbClr val="6298EE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6ED9593-2CCF-6B84-785A-AFA2B6CE7A79}"/>
              </a:ext>
            </a:extLst>
          </p:cNvPr>
          <p:cNvGrpSpPr/>
          <p:nvPr/>
        </p:nvGrpSpPr>
        <p:grpSpPr>
          <a:xfrm>
            <a:off x="1849419" y="1656920"/>
            <a:ext cx="6452405" cy="2523198"/>
            <a:chOff x="1849419" y="1656920"/>
            <a:chExt cx="6452405" cy="2523198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2F9ABE-228E-1730-840D-58E7E3E7FE4C}"/>
                </a:ext>
              </a:extLst>
            </p:cNvPr>
            <p:cNvCxnSpPr/>
            <p:nvPr/>
          </p:nvCxnSpPr>
          <p:spPr>
            <a:xfrm>
              <a:off x="1849426" y="1656920"/>
              <a:ext cx="633892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B0C30DE-ECCB-BBA3-7B6B-33B5612C340C}"/>
                </a:ext>
              </a:extLst>
            </p:cNvPr>
            <p:cNvCxnSpPr/>
            <p:nvPr/>
          </p:nvCxnSpPr>
          <p:spPr>
            <a:xfrm>
              <a:off x="1849425" y="2077453"/>
              <a:ext cx="63389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B984C2E-370F-2809-8D95-D07863A39DFB}"/>
                </a:ext>
              </a:extLst>
            </p:cNvPr>
            <p:cNvCxnSpPr/>
            <p:nvPr/>
          </p:nvCxnSpPr>
          <p:spPr>
            <a:xfrm>
              <a:off x="1849424" y="2497986"/>
              <a:ext cx="63389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B8E8115-1D1D-8BBE-4305-642B4FA684B4}"/>
                </a:ext>
              </a:extLst>
            </p:cNvPr>
            <p:cNvCxnSpPr/>
            <p:nvPr/>
          </p:nvCxnSpPr>
          <p:spPr>
            <a:xfrm>
              <a:off x="1849423" y="2918519"/>
              <a:ext cx="63389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59A79E0-4F01-BF44-956A-7BC6433DFB15}"/>
                </a:ext>
              </a:extLst>
            </p:cNvPr>
            <p:cNvCxnSpPr/>
            <p:nvPr/>
          </p:nvCxnSpPr>
          <p:spPr>
            <a:xfrm>
              <a:off x="1849422" y="3339052"/>
              <a:ext cx="63389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FB4901F-D624-6EB9-20B4-660E0E00A5EC}"/>
                </a:ext>
              </a:extLst>
            </p:cNvPr>
            <p:cNvCxnSpPr/>
            <p:nvPr/>
          </p:nvCxnSpPr>
          <p:spPr>
            <a:xfrm>
              <a:off x="1849421" y="3759585"/>
              <a:ext cx="63389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3B875D3-E810-8307-99C3-AB67792A873E}"/>
                </a:ext>
              </a:extLst>
            </p:cNvPr>
            <p:cNvCxnSpPr/>
            <p:nvPr/>
          </p:nvCxnSpPr>
          <p:spPr>
            <a:xfrm>
              <a:off x="1849420" y="4180118"/>
              <a:ext cx="633892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A88FF42-AF60-33DB-341E-B85D015D253E}"/>
                </a:ext>
              </a:extLst>
            </p:cNvPr>
            <p:cNvSpPr/>
            <p:nvPr/>
          </p:nvSpPr>
          <p:spPr>
            <a:xfrm>
              <a:off x="1849420" y="1656920"/>
              <a:ext cx="460643" cy="2519077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A2B35E2-43BB-F3FC-6287-523429DEEFE2}"/>
                </a:ext>
              </a:extLst>
            </p:cNvPr>
            <p:cNvSpPr/>
            <p:nvPr/>
          </p:nvSpPr>
          <p:spPr>
            <a:xfrm>
              <a:off x="1849419" y="1656921"/>
              <a:ext cx="6339600" cy="420532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73CD1DA-A8E8-220D-675E-C1884F3BA683}"/>
                </a:ext>
              </a:extLst>
            </p:cNvPr>
            <p:cNvSpPr txBox="1"/>
            <p:nvPr/>
          </p:nvSpPr>
          <p:spPr>
            <a:xfrm>
              <a:off x="1911299" y="2147663"/>
              <a:ext cx="3368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b="1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71B5DA-A21A-E351-9B1E-D18083FFA4CC}"/>
                </a:ext>
              </a:extLst>
            </p:cNvPr>
            <p:cNvSpPr txBox="1"/>
            <p:nvPr/>
          </p:nvSpPr>
          <p:spPr>
            <a:xfrm>
              <a:off x="2339907" y="1734653"/>
              <a:ext cx="1353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p</a:t>
              </a:r>
              <a:r>
                <a:rPr lang="en-KR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erson_id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533805-79B2-8787-17FA-68B5E3D5A639}"/>
                </a:ext>
              </a:extLst>
            </p:cNvPr>
            <p:cNvSpPr txBox="1"/>
            <p:nvPr/>
          </p:nvSpPr>
          <p:spPr>
            <a:xfrm>
              <a:off x="4771972" y="1734653"/>
              <a:ext cx="12477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morning</a:t>
              </a:r>
              <a:endParaRPr lang="en-KR" b="1" spc="-50" dirty="0"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935D46B-F906-0AE3-EE69-7A1D760FC4B9}"/>
                </a:ext>
              </a:extLst>
            </p:cNvPr>
            <p:cNvSpPr txBox="1"/>
            <p:nvPr/>
          </p:nvSpPr>
          <p:spPr>
            <a:xfrm>
              <a:off x="6022713" y="1747294"/>
              <a:ext cx="11091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lunch</a:t>
              </a:r>
              <a:endParaRPr lang="en-KR" b="1" spc="-50" dirty="0"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6AB4EBA-98EB-E322-6B39-5143646CF026}"/>
                </a:ext>
              </a:extLst>
            </p:cNvPr>
            <p:cNvSpPr txBox="1"/>
            <p:nvPr/>
          </p:nvSpPr>
          <p:spPr>
            <a:xfrm>
              <a:off x="2368422" y="2138645"/>
              <a:ext cx="1353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anonymous</a:t>
              </a:r>
              <a:endParaRPr lang="en-KR" b="1" spc="-50" dirty="0"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BA3BBDC-D7DF-957F-AD11-FF016DF83311}"/>
                </a:ext>
              </a:extLst>
            </p:cNvPr>
            <p:cNvSpPr txBox="1"/>
            <p:nvPr/>
          </p:nvSpPr>
          <p:spPr>
            <a:xfrm>
              <a:off x="3582002" y="2149189"/>
              <a:ext cx="1353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1</a:t>
              </a:r>
              <a:endParaRPr lang="en-KR" b="1" spc="-50" dirty="0"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DEFAF6-06E5-1484-E8B4-489B22199BA8}"/>
                </a:ext>
              </a:extLst>
            </p:cNvPr>
            <p:cNvSpPr txBox="1"/>
            <p:nvPr/>
          </p:nvSpPr>
          <p:spPr>
            <a:xfrm>
              <a:off x="3153477" y="1736827"/>
              <a:ext cx="21828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pc="-50" dirty="0" err="1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menu_day</a:t>
              </a:r>
              <a:endParaRPr lang="en-KR" b="1" spc="-50" dirty="0"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0E1D149-525F-6CA2-C922-DE55F2CD5BDD}"/>
                </a:ext>
              </a:extLst>
            </p:cNvPr>
            <p:cNvSpPr txBox="1"/>
            <p:nvPr/>
          </p:nvSpPr>
          <p:spPr>
            <a:xfrm>
              <a:off x="4738156" y="2181927"/>
              <a:ext cx="13532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spc="-50" dirty="0" err="1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대구살</a:t>
              </a:r>
              <a:r>
                <a:rPr lang="en-US" sz="1200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 </a:t>
              </a:r>
              <a:r>
                <a:rPr lang="en-US" sz="1200" b="1" spc="-50" dirty="0" err="1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죽</a:t>
              </a:r>
              <a:endParaRPr lang="en-KR" sz="1200" b="1" spc="-50" dirty="0"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1D649E8-7EDF-3C32-357F-EA0C0D9670C0}"/>
                </a:ext>
              </a:extLst>
            </p:cNvPr>
            <p:cNvSpPr txBox="1"/>
            <p:nvPr/>
          </p:nvSpPr>
          <p:spPr>
            <a:xfrm>
              <a:off x="3579732" y="2568625"/>
              <a:ext cx="1353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2</a:t>
              </a:r>
              <a:endParaRPr lang="en-KR" b="1" spc="-50" dirty="0"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B89F9B8-388F-3C2F-C9DB-633A6F9AA013}"/>
                </a:ext>
              </a:extLst>
            </p:cNvPr>
            <p:cNvSpPr txBox="1"/>
            <p:nvPr/>
          </p:nvSpPr>
          <p:spPr>
            <a:xfrm>
              <a:off x="3579731" y="2982466"/>
              <a:ext cx="1353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3</a:t>
              </a:r>
              <a:endParaRPr lang="en-KR" b="1" spc="-50" dirty="0"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CD34DCF-4BF8-01A0-D33C-C5F54278E327}"/>
                </a:ext>
              </a:extLst>
            </p:cNvPr>
            <p:cNvSpPr txBox="1"/>
            <p:nvPr/>
          </p:nvSpPr>
          <p:spPr>
            <a:xfrm>
              <a:off x="3579732" y="3408536"/>
              <a:ext cx="1353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4</a:t>
              </a:r>
              <a:endParaRPr lang="en-KR" b="1" spc="-50" dirty="0"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7A2A62A-0DD0-5F86-98FF-3DEE53A043D7}"/>
                </a:ext>
              </a:extLst>
            </p:cNvPr>
            <p:cNvSpPr txBox="1"/>
            <p:nvPr/>
          </p:nvSpPr>
          <p:spPr>
            <a:xfrm>
              <a:off x="4735885" y="3016147"/>
              <a:ext cx="13532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spc="-50" dirty="0" err="1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애호박</a:t>
              </a:r>
              <a:r>
                <a:rPr lang="en-US" sz="1200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 </a:t>
              </a:r>
              <a:r>
                <a:rPr lang="en-US" sz="1200" b="1" spc="-50" dirty="0" err="1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미음</a:t>
              </a:r>
              <a:endParaRPr lang="en-KR" sz="1200" b="1" spc="-50" dirty="0"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83ADFB2-7C81-AF74-DD29-443EA4D77C96}"/>
                </a:ext>
              </a:extLst>
            </p:cNvPr>
            <p:cNvSpPr txBox="1"/>
            <p:nvPr/>
          </p:nvSpPr>
          <p:spPr>
            <a:xfrm>
              <a:off x="4735885" y="2603063"/>
              <a:ext cx="13532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배추 </a:t>
              </a:r>
              <a:r>
                <a:rPr lang="ko-KR" altLang="en-US" sz="1200" b="1" spc="-50" dirty="0" err="1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연두부</a:t>
              </a:r>
              <a:r>
                <a:rPr lang="ko-KR" altLang="en-US" sz="1200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 죽</a:t>
              </a:r>
              <a:endParaRPr lang="en-KR" sz="1200" b="1" spc="-50" dirty="0"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6F395C7-3BB7-2F54-252D-70FEEC354A9B}"/>
                </a:ext>
              </a:extLst>
            </p:cNvPr>
            <p:cNvSpPr txBox="1"/>
            <p:nvPr/>
          </p:nvSpPr>
          <p:spPr>
            <a:xfrm>
              <a:off x="4735885" y="3443525"/>
              <a:ext cx="13532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고구마 미음</a:t>
              </a:r>
              <a:endParaRPr lang="en-KR" sz="1200" b="1" spc="-50" dirty="0"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D8906FD-2C9C-6F9C-073A-DB0662C85C52}"/>
                </a:ext>
              </a:extLst>
            </p:cNvPr>
            <p:cNvSpPr txBox="1"/>
            <p:nvPr/>
          </p:nvSpPr>
          <p:spPr>
            <a:xfrm>
              <a:off x="2361675" y="3844239"/>
              <a:ext cx="1309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.</a:t>
              </a:r>
              <a:r>
                <a:rPr lang="ko-KR" altLang="en-US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 </a:t>
              </a:r>
              <a:r>
                <a:rPr lang="en-US" altLang="ko-KR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.</a:t>
              </a:r>
              <a:r>
                <a:rPr lang="ko-KR" altLang="en-US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 </a:t>
              </a:r>
              <a:r>
                <a:rPr lang="en-US" altLang="ko-KR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.</a:t>
              </a:r>
              <a:endParaRPr lang="en-KR" b="1" spc="-50" dirty="0"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6A0FCE-EEEC-00A9-CF5B-CF6CC4A3FF41}"/>
                </a:ext>
              </a:extLst>
            </p:cNvPr>
            <p:cNvSpPr txBox="1"/>
            <p:nvPr/>
          </p:nvSpPr>
          <p:spPr>
            <a:xfrm>
              <a:off x="3601499" y="3844238"/>
              <a:ext cx="1309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.</a:t>
              </a:r>
              <a:r>
                <a:rPr lang="ko-KR" altLang="en-US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 </a:t>
              </a:r>
              <a:r>
                <a:rPr lang="en-US" altLang="ko-KR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.</a:t>
              </a:r>
              <a:r>
                <a:rPr lang="ko-KR" altLang="en-US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 </a:t>
              </a:r>
              <a:r>
                <a:rPr lang="en-US" altLang="ko-KR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.</a:t>
              </a:r>
              <a:endParaRPr lang="en-KR" b="1" spc="-50" dirty="0"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D0B52AC-CCA0-DE2A-BD2A-45EAA355BA5B}"/>
                </a:ext>
              </a:extLst>
            </p:cNvPr>
            <p:cNvSpPr txBox="1"/>
            <p:nvPr/>
          </p:nvSpPr>
          <p:spPr>
            <a:xfrm>
              <a:off x="4757653" y="3846629"/>
              <a:ext cx="1309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.</a:t>
              </a:r>
              <a:r>
                <a:rPr lang="ko-KR" altLang="en-US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 </a:t>
              </a:r>
              <a:r>
                <a:rPr lang="en-US" altLang="ko-KR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.</a:t>
              </a:r>
              <a:r>
                <a:rPr lang="ko-KR" altLang="en-US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 </a:t>
              </a:r>
              <a:r>
                <a:rPr lang="en-US" altLang="ko-KR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.</a:t>
              </a:r>
              <a:endParaRPr lang="en-KR" b="1" spc="-50" dirty="0"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F01375F-1DF2-E450-06D0-477FA8BD0F8A}"/>
                </a:ext>
              </a:extLst>
            </p:cNvPr>
            <p:cNvSpPr txBox="1"/>
            <p:nvPr/>
          </p:nvSpPr>
          <p:spPr>
            <a:xfrm>
              <a:off x="5903521" y="3842412"/>
              <a:ext cx="1309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.</a:t>
              </a:r>
              <a:r>
                <a:rPr lang="ko-KR" altLang="en-US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 </a:t>
              </a:r>
              <a:r>
                <a:rPr lang="en-US" altLang="ko-KR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.</a:t>
              </a:r>
              <a:r>
                <a:rPr lang="ko-KR" altLang="en-US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 </a:t>
              </a:r>
              <a:r>
                <a:rPr lang="en-US" altLang="ko-KR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.</a:t>
              </a:r>
              <a:endParaRPr lang="en-KR" b="1" spc="-50" dirty="0"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73E603D-0B56-A56A-C545-55FD89B82EC4}"/>
                </a:ext>
              </a:extLst>
            </p:cNvPr>
            <p:cNvSpPr txBox="1"/>
            <p:nvPr/>
          </p:nvSpPr>
          <p:spPr>
            <a:xfrm>
              <a:off x="7061818" y="1751742"/>
              <a:ext cx="11091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dinner</a:t>
              </a:r>
              <a:endParaRPr lang="en-KR" b="1" spc="-50" dirty="0"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B17B037-44C0-BDF6-5694-7AA9E418B7D4}"/>
                </a:ext>
              </a:extLst>
            </p:cNvPr>
            <p:cNvSpPr txBox="1"/>
            <p:nvPr/>
          </p:nvSpPr>
          <p:spPr>
            <a:xfrm>
              <a:off x="5884024" y="2182685"/>
              <a:ext cx="13532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spc="-50" dirty="0" err="1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쇠고기</a:t>
              </a:r>
              <a:r>
                <a:rPr lang="en-US" sz="1200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 </a:t>
              </a:r>
              <a:r>
                <a:rPr lang="en-US" sz="1200" b="1" spc="-50" dirty="0" err="1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미음</a:t>
              </a:r>
              <a:endParaRPr lang="en-KR" sz="1200" b="1" spc="-50" dirty="0"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96B7F86-EBA9-6B36-CC27-2D3597D70B10}"/>
                </a:ext>
              </a:extLst>
            </p:cNvPr>
            <p:cNvSpPr txBox="1"/>
            <p:nvPr/>
          </p:nvSpPr>
          <p:spPr>
            <a:xfrm>
              <a:off x="5881753" y="3016905"/>
              <a:ext cx="13532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spc="-50" dirty="0" err="1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감자</a:t>
              </a:r>
              <a:r>
                <a:rPr lang="en-US" sz="1200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 </a:t>
              </a:r>
              <a:r>
                <a:rPr lang="en-US" sz="1200" b="1" spc="-50" dirty="0" err="1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미음</a:t>
              </a:r>
              <a:endParaRPr lang="en-KR" sz="1200" b="1" spc="-50" dirty="0"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5B7B11A-D38C-92BE-AE9A-1A7B0EA4F7EE}"/>
                </a:ext>
              </a:extLst>
            </p:cNvPr>
            <p:cNvSpPr txBox="1"/>
            <p:nvPr/>
          </p:nvSpPr>
          <p:spPr>
            <a:xfrm>
              <a:off x="5881753" y="2603821"/>
              <a:ext cx="13532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바나나 미음</a:t>
              </a:r>
              <a:endParaRPr lang="en-KR" sz="1200" b="1" spc="-50" dirty="0"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7358656-2D2A-5934-CACD-8585C13B5EF5}"/>
                </a:ext>
              </a:extLst>
            </p:cNvPr>
            <p:cNvSpPr txBox="1"/>
            <p:nvPr/>
          </p:nvSpPr>
          <p:spPr>
            <a:xfrm>
              <a:off x="5888628" y="3444283"/>
              <a:ext cx="13532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닭고기 시금치 죽</a:t>
              </a:r>
              <a:endParaRPr lang="en-KR" sz="1200" b="1" spc="-50" dirty="0"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1877A0-47BF-0CAB-F411-4E59C851BDE6}"/>
                </a:ext>
              </a:extLst>
            </p:cNvPr>
            <p:cNvSpPr txBox="1"/>
            <p:nvPr/>
          </p:nvSpPr>
          <p:spPr>
            <a:xfrm>
              <a:off x="6943949" y="2178141"/>
              <a:ext cx="13532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spc="-50" dirty="0" err="1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청경채</a:t>
              </a:r>
              <a:r>
                <a:rPr lang="en-US" sz="1200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 </a:t>
              </a:r>
              <a:r>
                <a:rPr lang="en-US" sz="1200" b="1" spc="-50" dirty="0" err="1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미음</a:t>
              </a:r>
              <a:endParaRPr lang="en-KR" sz="1200" b="1" spc="-50" dirty="0"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63E845-8E93-A761-E2F3-FAED1196182C}"/>
                </a:ext>
              </a:extLst>
            </p:cNvPr>
            <p:cNvSpPr txBox="1"/>
            <p:nvPr/>
          </p:nvSpPr>
          <p:spPr>
            <a:xfrm>
              <a:off x="6941678" y="3012361"/>
              <a:ext cx="13532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spc="-50" dirty="0" err="1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애호박</a:t>
              </a:r>
              <a:r>
                <a:rPr lang="en-US" sz="1200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 </a:t>
              </a:r>
              <a:r>
                <a:rPr lang="en-US" sz="1200" b="1" spc="-50" dirty="0" err="1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죽</a:t>
              </a:r>
              <a:endParaRPr lang="en-KR" sz="1200" b="1" spc="-50" dirty="0"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D399390-6FCE-464E-7F20-6DD2021FB79D}"/>
                </a:ext>
              </a:extLst>
            </p:cNvPr>
            <p:cNvSpPr txBox="1"/>
            <p:nvPr/>
          </p:nvSpPr>
          <p:spPr>
            <a:xfrm>
              <a:off x="6941678" y="2599277"/>
              <a:ext cx="13532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단호박 미음</a:t>
              </a:r>
              <a:endParaRPr lang="en-KR" sz="1200" b="1" spc="-50" dirty="0"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98C41EE-271B-21A7-AC1F-C0AB1A8D5FAA}"/>
                </a:ext>
              </a:extLst>
            </p:cNvPr>
            <p:cNvSpPr txBox="1"/>
            <p:nvPr/>
          </p:nvSpPr>
          <p:spPr>
            <a:xfrm>
              <a:off x="6948553" y="3439739"/>
              <a:ext cx="13532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두부 죽</a:t>
              </a:r>
              <a:endParaRPr lang="en-KR" sz="1200" b="1" spc="-50" dirty="0"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78C9F91-EC79-F6CA-D478-05ABF473670D}"/>
                </a:ext>
              </a:extLst>
            </p:cNvPr>
            <p:cNvSpPr txBox="1"/>
            <p:nvPr/>
          </p:nvSpPr>
          <p:spPr>
            <a:xfrm>
              <a:off x="6961524" y="3842412"/>
              <a:ext cx="1309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.</a:t>
              </a:r>
              <a:r>
                <a:rPr lang="ko-KR" altLang="en-US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 </a:t>
              </a:r>
              <a:r>
                <a:rPr lang="en-US" altLang="ko-KR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.</a:t>
              </a:r>
              <a:r>
                <a:rPr lang="ko-KR" altLang="en-US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 </a:t>
              </a:r>
              <a:r>
                <a:rPr lang="en-US" altLang="ko-KR" b="1" spc="-5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.</a:t>
              </a:r>
              <a:endParaRPr lang="en-KR" b="1" spc="-50" dirty="0"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26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7833"/>
    </mc:Choice>
    <mc:Fallback xmlns="">
      <p:transition advTm="17833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/>
          <p:nvPr/>
        </p:nvSpPr>
        <p:spPr>
          <a:xfrm>
            <a:off x="-9150" y="0"/>
            <a:ext cx="923400" cy="5143500"/>
          </a:xfrm>
          <a:prstGeom prst="rect">
            <a:avLst/>
          </a:prstGeom>
          <a:solidFill>
            <a:srgbClr val="6298EE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07" y="1117280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" name="Google Shape;155;p22">
            <a:extLst>
              <a:ext uri="{FF2B5EF4-FFF2-40B4-BE49-F238E27FC236}">
                <a16:creationId xmlns:a16="http://schemas.microsoft.com/office/drawing/2014/main" id="{E5E99009-6563-3311-FF34-A6C29839973D}"/>
              </a:ext>
            </a:extLst>
          </p:cNvPr>
          <p:cNvSpPr/>
          <p:nvPr/>
        </p:nvSpPr>
        <p:spPr>
          <a:xfrm>
            <a:off x="90490" y="1927121"/>
            <a:ext cx="1051500" cy="914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 dirty="0"/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798" y="2136852"/>
            <a:ext cx="502919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8" name="Google Shape;15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579" y="4175997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9" name="Google Shape;15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588" y="3156425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0" name="Google Shape;16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691" y="235242"/>
            <a:ext cx="455125" cy="36576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F6734F-AE80-8A2A-A2EA-B72BF36062CB}"/>
              </a:ext>
            </a:extLst>
          </p:cNvPr>
          <p:cNvSpPr txBox="1"/>
          <p:nvPr/>
        </p:nvSpPr>
        <p:spPr>
          <a:xfrm>
            <a:off x="1310458" y="362545"/>
            <a:ext cx="6765030" cy="553998"/>
          </a:xfrm>
          <a:prstGeom prst="rect">
            <a:avLst/>
          </a:prstGeom>
          <a:noFill/>
          <a:effectLst>
            <a:outerShdw blurRad="50800" dist="12700" dir="2700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000" spc="-50" dirty="0">
                <a:solidFill>
                  <a:srgbClr val="6298E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Continuous Update</a:t>
            </a:r>
            <a:endParaRPr lang="ko-KR" altLang="en-US" sz="3000" spc="-50" dirty="0">
              <a:solidFill>
                <a:srgbClr val="6298EE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9" name="내용 개체 틀 4">
            <a:extLst>
              <a:ext uri="{FF2B5EF4-FFF2-40B4-BE49-F238E27FC236}">
                <a16:creationId xmlns:a16="http://schemas.microsoft.com/office/drawing/2014/main" id="{124D9E44-C63D-5F6A-2507-7B77246DF7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76" t="6582" r="1833"/>
          <a:stretch/>
        </p:blipFill>
        <p:spPr>
          <a:xfrm>
            <a:off x="1601918" y="1410924"/>
            <a:ext cx="7081444" cy="30799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020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7833"/>
    </mc:Choice>
    <mc:Fallback xmlns="">
      <p:transition advTm="17833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/>
          <p:nvPr/>
        </p:nvSpPr>
        <p:spPr>
          <a:xfrm>
            <a:off x="-9150" y="0"/>
            <a:ext cx="923400" cy="5143500"/>
          </a:xfrm>
          <a:prstGeom prst="rect">
            <a:avLst/>
          </a:prstGeom>
          <a:solidFill>
            <a:srgbClr val="6298EE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55" name="Google Shape;155;p22"/>
          <p:cNvSpPr/>
          <p:nvPr/>
        </p:nvSpPr>
        <p:spPr>
          <a:xfrm>
            <a:off x="91440" y="2950875"/>
            <a:ext cx="1051500" cy="914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07" y="1117280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7" name="Google Shape;15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798" y="2136852"/>
            <a:ext cx="502919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8" name="Google Shape;15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579" y="4175997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9" name="Google Shape;15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588" y="3156425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0" name="Google Shape;16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691" y="235242"/>
            <a:ext cx="455125" cy="36576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CE2F6ED-6205-F6E9-6840-9DA3B11A5942}"/>
              </a:ext>
            </a:extLst>
          </p:cNvPr>
          <p:cNvSpPr txBox="1"/>
          <p:nvPr/>
        </p:nvSpPr>
        <p:spPr>
          <a:xfrm>
            <a:off x="1553901" y="512855"/>
            <a:ext cx="3242358" cy="159274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750" dirty="0">
                <a:solidFill>
                  <a:srgbClr val="6298E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AI</a:t>
            </a:r>
            <a:endParaRPr lang="ko-KR" altLang="en-US" sz="9750" dirty="0">
              <a:solidFill>
                <a:srgbClr val="6298EE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63039DB-5726-5BAA-D904-9EF176D26346}"/>
              </a:ext>
            </a:extLst>
          </p:cNvPr>
          <p:cNvSpPr txBox="1"/>
          <p:nvPr/>
        </p:nvSpPr>
        <p:spPr>
          <a:xfrm>
            <a:off x="2849544" y="1297685"/>
            <a:ext cx="1722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서영우</a:t>
            </a:r>
            <a:endParaRPr lang="ko-KR" altLang="en-US" sz="9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7D6A3AF-BD9D-4F49-333A-C0F8E50E7695}"/>
              </a:ext>
            </a:extLst>
          </p:cNvPr>
          <p:cNvGrpSpPr/>
          <p:nvPr/>
        </p:nvGrpSpPr>
        <p:grpSpPr>
          <a:xfrm>
            <a:off x="1599720" y="1939054"/>
            <a:ext cx="2910724" cy="999665"/>
            <a:chOff x="1996324" y="2585405"/>
            <a:chExt cx="3880965" cy="1332887"/>
          </a:xfrm>
        </p:grpSpPr>
        <p:grpSp>
          <p:nvGrpSpPr>
            <p:cNvPr id="41" name="그룹 1002">
              <a:extLst>
                <a:ext uri="{FF2B5EF4-FFF2-40B4-BE49-F238E27FC236}">
                  <a16:creationId xmlns:a16="http://schemas.microsoft.com/office/drawing/2014/main" id="{F9CF31CD-7443-E7B3-B042-73E776DA0306}"/>
                </a:ext>
              </a:extLst>
            </p:cNvPr>
            <p:cNvGrpSpPr/>
            <p:nvPr/>
          </p:nvGrpSpPr>
          <p:grpSpPr>
            <a:xfrm>
              <a:off x="1996324" y="2585405"/>
              <a:ext cx="3880965" cy="453626"/>
              <a:chOff x="6998685" y="1209905"/>
              <a:chExt cx="4763763" cy="1030291"/>
            </a:xfrm>
          </p:grpSpPr>
          <p:pic>
            <p:nvPicPr>
              <p:cNvPr id="47" name="Object 5">
                <a:extLst>
                  <a:ext uri="{FF2B5EF4-FFF2-40B4-BE49-F238E27FC236}">
                    <a16:creationId xmlns:a16="http://schemas.microsoft.com/office/drawing/2014/main" id="{AEDDE7D9-0622-2EAA-A7F0-04DDEADD0B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998685" y="1209905"/>
                <a:ext cx="4763763" cy="1030291"/>
              </a:xfrm>
              <a:prstGeom prst="rect">
                <a:avLst/>
              </a:prstGeom>
            </p:spPr>
          </p:pic>
        </p:grpSp>
        <p:sp>
          <p:nvSpPr>
            <p:cNvPr id="42" name="Object 25">
              <a:extLst>
                <a:ext uri="{FF2B5EF4-FFF2-40B4-BE49-F238E27FC236}">
                  <a16:creationId xmlns:a16="http://schemas.microsoft.com/office/drawing/2014/main" id="{A0713928-2359-1FE9-2614-AA4F999C3677}"/>
                </a:ext>
              </a:extLst>
            </p:cNvPr>
            <p:cNvSpPr txBox="1"/>
            <p:nvPr/>
          </p:nvSpPr>
          <p:spPr>
            <a:xfrm>
              <a:off x="2161083" y="2613884"/>
              <a:ext cx="64552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50" dirty="0">
                  <a:solidFill>
                    <a:srgbClr val="FFFFFF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Pretendard Medium" pitchFamily="34" charset="0"/>
                </a:rPr>
                <a:t>01</a:t>
              </a:r>
              <a:endParaRPr lang="en-US" sz="16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0BF7545-9DF2-4FE7-B465-B01BECA558E8}"/>
                </a:ext>
              </a:extLst>
            </p:cNvPr>
            <p:cNvSpPr txBox="1"/>
            <p:nvPr/>
          </p:nvSpPr>
          <p:spPr>
            <a:xfrm>
              <a:off x="3603079" y="2624853"/>
              <a:ext cx="1840375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Google Cloud</a:t>
              </a:r>
              <a:endParaRPr lang="ko-KR" altLang="en-US" sz="16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grpSp>
          <p:nvGrpSpPr>
            <p:cNvPr id="44" name="그룹 1005">
              <a:extLst>
                <a:ext uri="{FF2B5EF4-FFF2-40B4-BE49-F238E27FC236}">
                  <a16:creationId xmlns:a16="http://schemas.microsoft.com/office/drawing/2014/main" id="{61511963-C739-0703-6EFF-C7FAEADB0B25}"/>
                </a:ext>
              </a:extLst>
            </p:cNvPr>
            <p:cNvGrpSpPr/>
            <p:nvPr/>
          </p:nvGrpSpPr>
          <p:grpSpPr>
            <a:xfrm>
              <a:off x="1996511" y="3062523"/>
              <a:ext cx="3877149" cy="847230"/>
              <a:chOff x="6998685" y="5106808"/>
              <a:chExt cx="7048466" cy="1621224"/>
            </a:xfrm>
            <a:solidFill>
              <a:schemeClr val="bg1"/>
            </a:solidFill>
          </p:grpSpPr>
          <p:pic>
            <p:nvPicPr>
              <p:cNvPr id="46" name="Object 14">
                <a:extLst>
                  <a:ext uri="{FF2B5EF4-FFF2-40B4-BE49-F238E27FC236}">
                    <a16:creationId xmlns:a16="http://schemas.microsoft.com/office/drawing/2014/main" id="{7E6D2D5F-E96C-75F8-E6AF-D6F59FCBBC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998685" y="5106808"/>
                <a:ext cx="7048466" cy="16212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</p:pic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3B2EE9F-2A8C-D90B-8CDC-FD9C3A703ED8}"/>
                </a:ext>
              </a:extLst>
            </p:cNvPr>
            <p:cNvSpPr txBox="1"/>
            <p:nvPr/>
          </p:nvSpPr>
          <p:spPr>
            <a:xfrm>
              <a:off x="2027809" y="3056517"/>
              <a:ext cx="3611956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lnSpc>
                  <a:spcPct val="120000"/>
                </a:lnSpc>
                <a:buFont typeface="Wingdings" pitchFamily="2" charset="2"/>
                <a:buChar char="q"/>
              </a:pPr>
              <a:r>
                <a:rPr lang="en-US" altLang="ko-KR" sz="1500" spc="-38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Looker Studio</a:t>
              </a:r>
            </a:p>
            <a:p>
              <a:pPr marL="257175" indent="-257175">
                <a:lnSpc>
                  <a:spcPct val="120000"/>
                </a:lnSpc>
                <a:buFont typeface="Wingdings" pitchFamily="2" charset="2"/>
                <a:buChar char="q"/>
              </a:pPr>
              <a:r>
                <a:rPr lang="en-US" altLang="ko-KR" sz="1500" spc="-38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Vertex AI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B579D4D-BB17-9E17-6D89-33501135AA11}"/>
              </a:ext>
            </a:extLst>
          </p:cNvPr>
          <p:cNvGrpSpPr/>
          <p:nvPr/>
        </p:nvGrpSpPr>
        <p:grpSpPr>
          <a:xfrm>
            <a:off x="1599580" y="3219594"/>
            <a:ext cx="3039572" cy="1503874"/>
            <a:chOff x="4204368" y="3959345"/>
            <a:chExt cx="4052762" cy="2005165"/>
          </a:xfrm>
        </p:grpSpPr>
        <p:grpSp>
          <p:nvGrpSpPr>
            <p:cNvPr id="49" name="그룹 1004">
              <a:extLst>
                <a:ext uri="{FF2B5EF4-FFF2-40B4-BE49-F238E27FC236}">
                  <a16:creationId xmlns:a16="http://schemas.microsoft.com/office/drawing/2014/main" id="{6DC933E1-9B6C-10A7-ECE2-B32DE55BDC06}"/>
                </a:ext>
              </a:extLst>
            </p:cNvPr>
            <p:cNvGrpSpPr/>
            <p:nvPr/>
          </p:nvGrpSpPr>
          <p:grpSpPr>
            <a:xfrm>
              <a:off x="4204368" y="3959345"/>
              <a:ext cx="3877521" cy="449942"/>
              <a:chOff x="9737128" y="3971721"/>
              <a:chExt cx="4763763" cy="807644"/>
            </a:xfrm>
          </p:grpSpPr>
          <p:pic>
            <p:nvPicPr>
              <p:cNvPr id="54" name="Object 11">
                <a:extLst>
                  <a:ext uri="{FF2B5EF4-FFF2-40B4-BE49-F238E27FC236}">
                    <a16:creationId xmlns:a16="http://schemas.microsoft.com/office/drawing/2014/main" id="{07757736-5DB3-2B35-E063-EB97785EC4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737128" y="3971721"/>
                <a:ext cx="4763763" cy="807644"/>
              </a:xfrm>
              <a:prstGeom prst="rect">
                <a:avLst/>
              </a:prstGeom>
            </p:spPr>
          </p:pic>
        </p:grpSp>
        <p:grpSp>
          <p:nvGrpSpPr>
            <p:cNvPr id="50" name="그룹 1005">
              <a:extLst>
                <a:ext uri="{FF2B5EF4-FFF2-40B4-BE49-F238E27FC236}">
                  <a16:creationId xmlns:a16="http://schemas.microsoft.com/office/drawing/2014/main" id="{4DEBD3C5-4498-C637-A58E-AEDCD102A31B}"/>
                </a:ext>
              </a:extLst>
            </p:cNvPr>
            <p:cNvGrpSpPr/>
            <p:nvPr/>
          </p:nvGrpSpPr>
          <p:grpSpPr>
            <a:xfrm>
              <a:off x="4204368" y="4414033"/>
              <a:ext cx="3877521" cy="1550477"/>
              <a:chOff x="11021101" y="4752655"/>
              <a:chExt cx="7049143" cy="2966928"/>
            </a:xfrm>
            <a:solidFill>
              <a:schemeClr val="bg1"/>
            </a:solidFill>
          </p:grpSpPr>
          <p:pic>
            <p:nvPicPr>
              <p:cNvPr id="53" name="Object 14">
                <a:extLst>
                  <a:ext uri="{FF2B5EF4-FFF2-40B4-BE49-F238E27FC236}">
                    <a16:creationId xmlns:a16="http://schemas.microsoft.com/office/drawing/2014/main" id="{C52D379B-4ECA-D7A8-6748-45B3229761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021101" y="4752655"/>
                <a:ext cx="7049143" cy="29669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</p:pic>
        </p:grpSp>
        <p:sp>
          <p:nvSpPr>
            <p:cNvPr id="51" name="Object 28">
              <a:extLst>
                <a:ext uri="{FF2B5EF4-FFF2-40B4-BE49-F238E27FC236}">
                  <a16:creationId xmlns:a16="http://schemas.microsoft.com/office/drawing/2014/main" id="{5E2499AD-5761-AFC4-AF32-169BE27B89BF}"/>
                </a:ext>
              </a:extLst>
            </p:cNvPr>
            <p:cNvSpPr txBox="1"/>
            <p:nvPr/>
          </p:nvSpPr>
          <p:spPr>
            <a:xfrm>
              <a:off x="4389629" y="3961188"/>
              <a:ext cx="633884" cy="49244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FFFFF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Pretendard Medium" pitchFamily="34" charset="0"/>
                </a:rPr>
                <a:t>02</a:t>
              </a:r>
              <a:endParaRPr lang="en-US" sz="1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52" name="Object 29">
              <a:extLst>
                <a:ext uri="{FF2B5EF4-FFF2-40B4-BE49-F238E27FC236}">
                  <a16:creationId xmlns:a16="http://schemas.microsoft.com/office/drawing/2014/main" id="{8F8D9663-DE08-9565-F7BE-B580EE3C4129}"/>
                </a:ext>
              </a:extLst>
            </p:cNvPr>
            <p:cNvSpPr txBox="1"/>
            <p:nvPr/>
          </p:nvSpPr>
          <p:spPr>
            <a:xfrm>
              <a:off x="5598481" y="3984208"/>
              <a:ext cx="2658649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50" dirty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Recommendation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3A06593F-014E-B9DA-0816-9AB6414F03DE}"/>
              </a:ext>
            </a:extLst>
          </p:cNvPr>
          <p:cNvSpPr txBox="1"/>
          <p:nvPr/>
        </p:nvSpPr>
        <p:spPr>
          <a:xfrm>
            <a:off x="1632527" y="3550212"/>
            <a:ext cx="21987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20000"/>
              </a:lnSpc>
              <a:buFont typeface="Wingdings" pitchFamily="2" charset="2"/>
              <a:buChar char="q"/>
            </a:pPr>
            <a:r>
              <a:rPr lang="en-US" altLang="ko-KR" sz="1500" spc="-38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RandomForest</a:t>
            </a:r>
            <a:endParaRPr lang="en-US" altLang="ko-KR" sz="1500" spc="-38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214313" indent="-214313">
              <a:lnSpc>
                <a:spcPct val="120000"/>
              </a:lnSpc>
              <a:buFont typeface="Wingdings" pitchFamily="2" charset="2"/>
              <a:buChar char="q"/>
            </a:pPr>
            <a:r>
              <a:rPr lang="en-US" altLang="ko-KR" sz="1500" spc="-3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K-means Clustering</a:t>
            </a:r>
          </a:p>
          <a:p>
            <a:pPr marL="214313" indent="-214313">
              <a:lnSpc>
                <a:spcPct val="120000"/>
              </a:lnSpc>
              <a:buFont typeface="Wingdings" pitchFamily="2" charset="2"/>
              <a:buChar char="q"/>
            </a:pPr>
            <a:r>
              <a:rPr lang="en-US" altLang="ko-KR" sz="1500" spc="-3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LSTM</a:t>
            </a:r>
          </a:p>
          <a:p>
            <a:pPr marL="214313" indent="-214313">
              <a:lnSpc>
                <a:spcPct val="120000"/>
              </a:lnSpc>
              <a:buFont typeface="Wingdings" pitchFamily="2" charset="2"/>
              <a:buChar char="q"/>
            </a:pPr>
            <a:r>
              <a:rPr lang="en-US" altLang="ko-KR" sz="1500" spc="-38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Issue</a:t>
            </a:r>
            <a:endParaRPr lang="ko-KR" altLang="en-US" sz="1500" spc="-38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04ECCA1F-FED0-6D3F-98D4-248104DD3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427" y="2624078"/>
            <a:ext cx="2092163" cy="209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7833"/>
    </mc:Choice>
    <mc:Fallback xmlns="">
      <p:transition advTm="17833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/>
          <p:nvPr/>
        </p:nvSpPr>
        <p:spPr>
          <a:xfrm>
            <a:off x="-9150" y="0"/>
            <a:ext cx="923400" cy="5143500"/>
          </a:xfrm>
          <a:prstGeom prst="rect">
            <a:avLst/>
          </a:prstGeom>
          <a:solidFill>
            <a:srgbClr val="6298EE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55" name="Google Shape;155;p22"/>
          <p:cNvSpPr/>
          <p:nvPr/>
        </p:nvSpPr>
        <p:spPr>
          <a:xfrm>
            <a:off x="91440" y="2950875"/>
            <a:ext cx="1051500" cy="914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07" y="1117280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7" name="Google Shape;15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798" y="2136852"/>
            <a:ext cx="502919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8" name="Google Shape;15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579" y="4175997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9" name="Google Shape;15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588" y="3156425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0" name="Google Shape;16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691" y="235242"/>
            <a:ext cx="455125" cy="36576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B2D880-4100-7AA4-E702-DEB3FF046699}"/>
              </a:ext>
            </a:extLst>
          </p:cNvPr>
          <p:cNvSpPr txBox="1"/>
          <p:nvPr/>
        </p:nvSpPr>
        <p:spPr>
          <a:xfrm>
            <a:off x="3274318" y="590991"/>
            <a:ext cx="5343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6298E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Looker Studio</a:t>
            </a:r>
            <a:endParaRPr lang="ko-KR" altLang="en-US" sz="3600" dirty="0">
              <a:solidFill>
                <a:srgbClr val="6298E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11109A3-3DCC-E638-267C-470CA9C051FA}"/>
              </a:ext>
            </a:extLst>
          </p:cNvPr>
          <p:cNvGrpSpPr/>
          <p:nvPr/>
        </p:nvGrpSpPr>
        <p:grpSpPr>
          <a:xfrm>
            <a:off x="2714508" y="1335358"/>
            <a:ext cx="4369532" cy="3642133"/>
            <a:chOff x="3594850" y="1743307"/>
            <a:chExt cx="5826043" cy="4856177"/>
          </a:xfrm>
        </p:grpSpPr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5F11207B-07D8-7FF4-31F2-906A42A5714A}"/>
                </a:ext>
              </a:extLst>
            </p:cNvPr>
            <p:cNvSpPr/>
            <p:nvPr/>
          </p:nvSpPr>
          <p:spPr>
            <a:xfrm flipV="1">
              <a:off x="7167371" y="5064424"/>
              <a:ext cx="265956" cy="262396"/>
            </a:xfrm>
            <a:custGeom>
              <a:avLst/>
              <a:gdLst>
                <a:gd name="connsiteX0" fmla="*/ 222746 w 226898"/>
                <a:gd name="connsiteY0" fmla="*/ 110687 h 226898"/>
                <a:gd name="connsiteX1" fmla="*/ 109297 w 226898"/>
                <a:gd name="connsiteY1" fmla="*/ -2763 h 226898"/>
                <a:gd name="connsiteX2" fmla="*/ -4152 w 226898"/>
                <a:gd name="connsiteY2" fmla="*/ 110687 h 226898"/>
                <a:gd name="connsiteX3" fmla="*/ 109297 w 226898"/>
                <a:gd name="connsiteY3" fmla="*/ 224136 h 226898"/>
                <a:gd name="connsiteX4" fmla="*/ 222746 w 226898"/>
                <a:gd name="connsiteY4" fmla="*/ 110687 h 22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98" h="226898">
                  <a:moveTo>
                    <a:pt x="222746" y="110687"/>
                  </a:moveTo>
                  <a:cubicBezTo>
                    <a:pt x="222746" y="48025"/>
                    <a:pt x="171959" y="-2763"/>
                    <a:pt x="109297" y="-2763"/>
                  </a:cubicBezTo>
                  <a:cubicBezTo>
                    <a:pt x="46648" y="-2763"/>
                    <a:pt x="-4152" y="48025"/>
                    <a:pt x="-4152" y="110687"/>
                  </a:cubicBezTo>
                  <a:cubicBezTo>
                    <a:pt x="-4152" y="173336"/>
                    <a:pt x="46648" y="224136"/>
                    <a:pt x="109297" y="224136"/>
                  </a:cubicBezTo>
                  <a:cubicBezTo>
                    <a:pt x="171959" y="224136"/>
                    <a:pt x="222746" y="173336"/>
                    <a:pt x="222746" y="110687"/>
                  </a:cubicBezTo>
                </a:path>
              </a:pathLst>
            </a:custGeom>
            <a:solidFill>
              <a:srgbClr val="A7C4F6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050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83DACDD-96AD-0132-1224-16DB56A96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8845" y="4190368"/>
              <a:ext cx="940605" cy="940605"/>
            </a:xfrm>
            <a:prstGeom prst="rect">
              <a:avLst/>
            </a:prstGeom>
          </p:spPr>
        </p:pic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8356FF57-ADF2-F43D-1118-47F70280439B}"/>
                </a:ext>
              </a:extLst>
            </p:cNvPr>
            <p:cNvSpPr/>
            <p:nvPr/>
          </p:nvSpPr>
          <p:spPr>
            <a:xfrm flipV="1">
              <a:off x="5479291" y="5002051"/>
              <a:ext cx="261357" cy="257843"/>
            </a:xfrm>
            <a:custGeom>
              <a:avLst/>
              <a:gdLst>
                <a:gd name="connsiteX0" fmla="*/ 219324 w 222974"/>
                <a:gd name="connsiteY0" fmla="*/ 109831 h 222961"/>
                <a:gd name="connsiteX1" fmla="*/ 107843 w 222974"/>
                <a:gd name="connsiteY1" fmla="*/ -1649 h 222961"/>
                <a:gd name="connsiteX2" fmla="*/ -3650 w 222974"/>
                <a:gd name="connsiteY2" fmla="*/ 109831 h 222961"/>
                <a:gd name="connsiteX3" fmla="*/ 107843 w 222974"/>
                <a:gd name="connsiteY3" fmla="*/ 221312 h 222961"/>
                <a:gd name="connsiteX4" fmla="*/ 219324 w 222974"/>
                <a:gd name="connsiteY4" fmla="*/ 109831 h 22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974" h="222961">
                  <a:moveTo>
                    <a:pt x="219324" y="109831"/>
                  </a:moveTo>
                  <a:cubicBezTo>
                    <a:pt x="219324" y="48262"/>
                    <a:pt x="169413" y="-1649"/>
                    <a:pt x="107843" y="-1649"/>
                  </a:cubicBezTo>
                  <a:cubicBezTo>
                    <a:pt x="46261" y="-1649"/>
                    <a:pt x="-3650" y="48262"/>
                    <a:pt x="-3650" y="109831"/>
                  </a:cubicBezTo>
                  <a:cubicBezTo>
                    <a:pt x="-3650" y="171388"/>
                    <a:pt x="46261" y="221312"/>
                    <a:pt x="107843" y="221312"/>
                  </a:cubicBezTo>
                  <a:cubicBezTo>
                    <a:pt x="169413" y="221312"/>
                    <a:pt x="219324" y="171388"/>
                    <a:pt x="219324" y="109831"/>
                  </a:cubicBezTo>
                </a:path>
              </a:pathLst>
            </a:custGeom>
            <a:solidFill>
              <a:srgbClr val="A7C4F6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050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8AD73F91-C07D-6B2C-F10E-C4D4E386C494}"/>
                </a:ext>
              </a:extLst>
            </p:cNvPr>
            <p:cNvSpPr/>
            <p:nvPr/>
          </p:nvSpPr>
          <p:spPr>
            <a:xfrm flipV="1">
              <a:off x="6336311" y="3571506"/>
              <a:ext cx="265956" cy="262396"/>
            </a:xfrm>
            <a:custGeom>
              <a:avLst/>
              <a:gdLst>
                <a:gd name="connsiteX0" fmla="*/ 222746 w 226898"/>
                <a:gd name="connsiteY0" fmla="*/ 110687 h 226898"/>
                <a:gd name="connsiteX1" fmla="*/ 109297 w 226898"/>
                <a:gd name="connsiteY1" fmla="*/ -2763 h 226898"/>
                <a:gd name="connsiteX2" fmla="*/ -4152 w 226898"/>
                <a:gd name="connsiteY2" fmla="*/ 110687 h 226898"/>
                <a:gd name="connsiteX3" fmla="*/ 109297 w 226898"/>
                <a:gd name="connsiteY3" fmla="*/ 224136 h 226898"/>
                <a:gd name="connsiteX4" fmla="*/ 222746 w 226898"/>
                <a:gd name="connsiteY4" fmla="*/ 110687 h 22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98" h="226898">
                  <a:moveTo>
                    <a:pt x="222746" y="110687"/>
                  </a:moveTo>
                  <a:cubicBezTo>
                    <a:pt x="222746" y="48025"/>
                    <a:pt x="171959" y="-2763"/>
                    <a:pt x="109297" y="-2763"/>
                  </a:cubicBezTo>
                  <a:cubicBezTo>
                    <a:pt x="46648" y="-2763"/>
                    <a:pt x="-4152" y="48025"/>
                    <a:pt x="-4152" y="110687"/>
                  </a:cubicBezTo>
                  <a:cubicBezTo>
                    <a:pt x="-4152" y="173336"/>
                    <a:pt x="46648" y="224136"/>
                    <a:pt x="109297" y="224136"/>
                  </a:cubicBezTo>
                  <a:cubicBezTo>
                    <a:pt x="171959" y="224136"/>
                    <a:pt x="222746" y="173336"/>
                    <a:pt x="222746" y="110687"/>
                  </a:cubicBezTo>
                </a:path>
              </a:pathLst>
            </a:custGeom>
            <a:solidFill>
              <a:srgbClr val="A7C4F6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050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ED1C8996-88CE-8CF8-2D3D-5C73C87672B3}"/>
                </a:ext>
              </a:extLst>
            </p:cNvPr>
            <p:cNvSpPr/>
            <p:nvPr/>
          </p:nvSpPr>
          <p:spPr>
            <a:xfrm flipV="1">
              <a:off x="5407353" y="3629063"/>
              <a:ext cx="2113988" cy="2085669"/>
            </a:xfrm>
            <a:custGeom>
              <a:avLst/>
              <a:gdLst>
                <a:gd name="connsiteX0" fmla="*/ 897614 w 1803527"/>
                <a:gd name="connsiteY0" fmla="*/ 119524 h 1803514"/>
                <a:gd name="connsiteX1" fmla="*/ 117402 w 1803527"/>
                <a:gd name="connsiteY1" fmla="*/ 899749 h 1803514"/>
                <a:gd name="connsiteX2" fmla="*/ 897614 w 1803527"/>
                <a:gd name="connsiteY2" fmla="*/ 1679948 h 1803514"/>
                <a:gd name="connsiteX3" fmla="*/ 1677826 w 1803527"/>
                <a:gd name="connsiteY3" fmla="*/ 899749 h 1803514"/>
                <a:gd name="connsiteX4" fmla="*/ 897614 w 1803527"/>
                <a:gd name="connsiteY4" fmla="*/ 119524 h 1803514"/>
                <a:gd name="connsiteX5" fmla="*/ 1799378 w 1803527"/>
                <a:gd name="connsiteY5" fmla="*/ 899749 h 1803514"/>
                <a:gd name="connsiteX6" fmla="*/ 897614 w 1803527"/>
                <a:gd name="connsiteY6" fmla="*/ 1801500 h 1803514"/>
                <a:gd name="connsiteX7" fmla="*/ -4149 w 1803527"/>
                <a:gd name="connsiteY7" fmla="*/ 899749 h 1803514"/>
                <a:gd name="connsiteX8" fmla="*/ 897614 w 1803527"/>
                <a:gd name="connsiteY8" fmla="*/ -2015 h 1803514"/>
                <a:gd name="connsiteX9" fmla="*/ 1799378 w 1803527"/>
                <a:gd name="connsiteY9" fmla="*/ 899749 h 1803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3527" h="1803514">
                  <a:moveTo>
                    <a:pt x="897614" y="119524"/>
                  </a:moveTo>
                  <a:cubicBezTo>
                    <a:pt x="467402" y="119524"/>
                    <a:pt x="117402" y="469536"/>
                    <a:pt x="117402" y="899749"/>
                  </a:cubicBezTo>
                  <a:cubicBezTo>
                    <a:pt x="117402" y="1329949"/>
                    <a:pt x="467402" y="1679948"/>
                    <a:pt x="897614" y="1679948"/>
                  </a:cubicBezTo>
                  <a:cubicBezTo>
                    <a:pt x="1327827" y="1679948"/>
                    <a:pt x="1677826" y="1329949"/>
                    <a:pt x="1677826" y="899749"/>
                  </a:cubicBezTo>
                  <a:cubicBezTo>
                    <a:pt x="1677826" y="469536"/>
                    <a:pt x="1327827" y="119524"/>
                    <a:pt x="897614" y="119524"/>
                  </a:cubicBezTo>
                  <a:close/>
                  <a:moveTo>
                    <a:pt x="1799378" y="899749"/>
                  </a:moveTo>
                  <a:cubicBezTo>
                    <a:pt x="1799378" y="1396966"/>
                    <a:pt x="1394844" y="1801500"/>
                    <a:pt x="897614" y="1801500"/>
                  </a:cubicBezTo>
                  <a:cubicBezTo>
                    <a:pt x="400371" y="1801500"/>
                    <a:pt x="-4149" y="1396966"/>
                    <a:pt x="-4149" y="899749"/>
                  </a:cubicBezTo>
                  <a:cubicBezTo>
                    <a:pt x="-4149" y="402506"/>
                    <a:pt x="400371" y="-2015"/>
                    <a:pt x="897614" y="-2015"/>
                  </a:cubicBezTo>
                  <a:cubicBezTo>
                    <a:pt x="1394844" y="-2015"/>
                    <a:pt x="1799378" y="402506"/>
                    <a:pt x="1799378" y="899749"/>
                  </a:cubicBezTo>
                </a:path>
              </a:pathLst>
            </a:custGeom>
            <a:solidFill>
              <a:srgbClr val="CCCCC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050" dirty="0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F0F0E04A-45E5-94FF-C748-916F129A670F}"/>
                </a:ext>
              </a:extLst>
            </p:cNvPr>
            <p:cNvSpPr/>
            <p:nvPr/>
          </p:nvSpPr>
          <p:spPr>
            <a:xfrm flipV="1">
              <a:off x="3741531" y="4593611"/>
              <a:ext cx="524757" cy="1695833"/>
            </a:xfrm>
            <a:custGeom>
              <a:avLst/>
              <a:gdLst>
                <a:gd name="connsiteX0" fmla="*/ 230352 w 447691"/>
                <a:gd name="connsiteY0" fmla="*/ -1421 h 1466416"/>
                <a:gd name="connsiteX1" fmla="*/ 210146 w 447691"/>
                <a:gd name="connsiteY1" fmla="*/ 8549 h 1466416"/>
                <a:gd name="connsiteX2" fmla="*/ 6591 w 447691"/>
                <a:gd name="connsiteY2" fmla="*/ 774346 h 1466416"/>
                <a:gd name="connsiteX3" fmla="*/ 404152 w 447691"/>
                <a:gd name="connsiteY3" fmla="*/ 1459765 h 1466416"/>
                <a:gd name="connsiteX4" fmla="*/ 439762 w 447691"/>
                <a:gd name="connsiteY4" fmla="*/ 1455002 h 1466416"/>
                <a:gd name="connsiteX5" fmla="*/ 435000 w 447691"/>
                <a:gd name="connsiteY5" fmla="*/ 1419404 h 1466416"/>
                <a:gd name="connsiteX6" fmla="*/ 56946 w 447691"/>
                <a:gd name="connsiteY6" fmla="*/ 767615 h 1466416"/>
                <a:gd name="connsiteX7" fmla="*/ 250519 w 447691"/>
                <a:gd name="connsiteY7" fmla="*/ 39410 h 1466416"/>
                <a:gd name="connsiteX8" fmla="*/ 245757 w 447691"/>
                <a:gd name="connsiteY8" fmla="*/ 3799 h 1466416"/>
                <a:gd name="connsiteX9" fmla="*/ 230352 w 447691"/>
                <a:gd name="connsiteY9" fmla="*/ -1421 h 146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7691" h="1466416">
                  <a:moveTo>
                    <a:pt x="230352" y="-1421"/>
                  </a:moveTo>
                  <a:cubicBezTo>
                    <a:pt x="222707" y="-1421"/>
                    <a:pt x="215150" y="2008"/>
                    <a:pt x="210146" y="8549"/>
                  </a:cubicBezTo>
                  <a:cubicBezTo>
                    <a:pt x="42239" y="228284"/>
                    <a:pt x="-30049" y="500242"/>
                    <a:pt x="6591" y="774346"/>
                  </a:cubicBezTo>
                  <a:cubicBezTo>
                    <a:pt x="43230" y="1048437"/>
                    <a:pt x="184429" y="1291858"/>
                    <a:pt x="404152" y="1459765"/>
                  </a:cubicBezTo>
                  <a:cubicBezTo>
                    <a:pt x="415302" y="1468299"/>
                    <a:pt x="431228" y="1466166"/>
                    <a:pt x="439762" y="1455002"/>
                  </a:cubicBezTo>
                  <a:cubicBezTo>
                    <a:pt x="448271" y="1443865"/>
                    <a:pt x="446138" y="1427913"/>
                    <a:pt x="435000" y="1419404"/>
                  </a:cubicBezTo>
                  <a:cubicBezTo>
                    <a:pt x="226047" y="1259740"/>
                    <a:pt x="91795" y="1028257"/>
                    <a:pt x="56946" y="767615"/>
                  </a:cubicBezTo>
                  <a:cubicBezTo>
                    <a:pt x="22097" y="506960"/>
                    <a:pt x="90842" y="248337"/>
                    <a:pt x="250519" y="39410"/>
                  </a:cubicBezTo>
                  <a:cubicBezTo>
                    <a:pt x="259029" y="28259"/>
                    <a:pt x="256895" y="12321"/>
                    <a:pt x="245757" y="3799"/>
                  </a:cubicBezTo>
                  <a:cubicBezTo>
                    <a:pt x="241147" y="281"/>
                    <a:pt x="235724" y="-1421"/>
                    <a:pt x="230352" y="-1421"/>
                  </a:cubicBezTo>
                </a:path>
              </a:pathLst>
            </a:custGeom>
            <a:solidFill>
              <a:srgbClr val="A7C4F6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05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B02E42F-0DD6-B9A6-91A5-67851D56210B}"/>
                </a:ext>
              </a:extLst>
            </p:cNvPr>
            <p:cNvGrpSpPr/>
            <p:nvPr/>
          </p:nvGrpSpPr>
          <p:grpSpPr>
            <a:xfrm>
              <a:off x="5442953" y="1743307"/>
              <a:ext cx="2318627" cy="2268828"/>
              <a:chOff x="5511151" y="1085711"/>
              <a:chExt cx="1978113" cy="1961895"/>
            </a:xfrm>
            <a:solidFill>
              <a:srgbClr val="A7C4F6"/>
            </a:solidFill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B89F9C44-2832-96E8-7F2E-CD90295833AD}"/>
                  </a:ext>
                </a:extLst>
              </p:cNvPr>
              <p:cNvSpPr/>
              <p:nvPr/>
            </p:nvSpPr>
            <p:spPr>
              <a:xfrm flipV="1">
                <a:off x="6427367" y="1085711"/>
                <a:ext cx="1061897" cy="1061923"/>
              </a:xfrm>
              <a:custGeom>
                <a:avLst/>
                <a:gdLst>
                  <a:gd name="connsiteX0" fmla="*/ 1031964 w 1061897"/>
                  <a:gd name="connsiteY0" fmla="*/ -3800 h 1061923"/>
                  <a:gd name="connsiteX1" fmla="*/ 1006564 w 1061897"/>
                  <a:gd name="connsiteY1" fmla="*/ 21600 h 1061923"/>
                  <a:gd name="connsiteX2" fmla="*/ 20866 w 1061897"/>
                  <a:gd name="connsiteY2" fmla="*/ 1007311 h 1061923"/>
                  <a:gd name="connsiteX3" fmla="*/ -4534 w 1061897"/>
                  <a:gd name="connsiteY3" fmla="*/ 1032711 h 1061923"/>
                  <a:gd name="connsiteX4" fmla="*/ 20866 w 1061897"/>
                  <a:gd name="connsiteY4" fmla="*/ 1058123 h 1061923"/>
                  <a:gd name="connsiteX5" fmla="*/ 1057364 w 1061897"/>
                  <a:gd name="connsiteY5" fmla="*/ 21600 h 1061923"/>
                  <a:gd name="connsiteX6" fmla="*/ 1031964 w 1061897"/>
                  <a:gd name="connsiteY6" fmla="*/ -3800 h 1061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1897" h="1061923">
                    <a:moveTo>
                      <a:pt x="1031964" y="-3800"/>
                    </a:moveTo>
                    <a:cubicBezTo>
                      <a:pt x="1017943" y="-3800"/>
                      <a:pt x="1006564" y="7580"/>
                      <a:pt x="1006564" y="21600"/>
                    </a:cubicBezTo>
                    <a:cubicBezTo>
                      <a:pt x="1006564" y="565135"/>
                      <a:pt x="564388" y="1007311"/>
                      <a:pt x="20866" y="1007311"/>
                    </a:cubicBezTo>
                    <a:cubicBezTo>
                      <a:pt x="6845" y="1007311"/>
                      <a:pt x="-4534" y="1018690"/>
                      <a:pt x="-4534" y="1032711"/>
                    </a:cubicBezTo>
                    <a:cubicBezTo>
                      <a:pt x="-4534" y="1046744"/>
                      <a:pt x="6845" y="1058123"/>
                      <a:pt x="20866" y="1058123"/>
                    </a:cubicBezTo>
                    <a:cubicBezTo>
                      <a:pt x="592391" y="1058123"/>
                      <a:pt x="1057364" y="593138"/>
                      <a:pt x="1057364" y="21600"/>
                    </a:cubicBezTo>
                    <a:cubicBezTo>
                      <a:pt x="1057364" y="7580"/>
                      <a:pt x="1045997" y="-3800"/>
                      <a:pt x="1031964" y="-3800"/>
                    </a:cubicBezTo>
                  </a:path>
                </a:pathLst>
              </a:custGeom>
              <a:grpFill/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050"/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019FCE7F-AA48-5709-8321-F932E38C434C}"/>
                  </a:ext>
                </a:extLst>
              </p:cNvPr>
              <p:cNvSpPr/>
              <p:nvPr/>
            </p:nvSpPr>
            <p:spPr>
              <a:xfrm flipV="1">
                <a:off x="5511151" y="1257796"/>
                <a:ext cx="1789823" cy="1789810"/>
              </a:xfrm>
              <a:custGeom>
                <a:avLst/>
                <a:gdLst>
                  <a:gd name="connsiteX0" fmla="*/ 883039 w 1789823"/>
                  <a:gd name="connsiteY0" fmla="*/ 105124 h 1789810"/>
                  <a:gd name="connsiteX1" fmla="*/ 722587 w 1789823"/>
                  <a:gd name="connsiteY1" fmla="*/ 265563 h 1789810"/>
                  <a:gd name="connsiteX2" fmla="*/ 883039 w 1789823"/>
                  <a:gd name="connsiteY2" fmla="*/ 426015 h 1789810"/>
                  <a:gd name="connsiteX3" fmla="*/ 1043478 w 1789823"/>
                  <a:gd name="connsiteY3" fmla="*/ 265563 h 1789810"/>
                  <a:gd name="connsiteX4" fmla="*/ 883039 w 1789823"/>
                  <a:gd name="connsiteY4" fmla="*/ 105124 h 1789810"/>
                  <a:gd name="connsiteX5" fmla="*/ 890761 w 1789823"/>
                  <a:gd name="connsiteY5" fmla="*/ 1786489 h 1789810"/>
                  <a:gd name="connsiteX6" fmla="*/ -4157 w 1789823"/>
                  <a:gd name="connsiteY6" fmla="*/ 891584 h 1789810"/>
                  <a:gd name="connsiteX7" fmla="*/ 890761 w 1789823"/>
                  <a:gd name="connsiteY7" fmla="*/ -3321 h 1789810"/>
                  <a:gd name="connsiteX8" fmla="*/ 1785666 w 1789823"/>
                  <a:gd name="connsiteY8" fmla="*/ 891584 h 1789810"/>
                  <a:gd name="connsiteX9" fmla="*/ 890761 w 1789823"/>
                  <a:gd name="connsiteY9" fmla="*/ 1786489 h 1789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89823" h="1789810">
                    <a:moveTo>
                      <a:pt x="883039" y="105124"/>
                    </a:moveTo>
                    <a:cubicBezTo>
                      <a:pt x="794419" y="105124"/>
                      <a:pt x="722587" y="176955"/>
                      <a:pt x="722587" y="265563"/>
                    </a:cubicBezTo>
                    <a:cubicBezTo>
                      <a:pt x="722587" y="354171"/>
                      <a:pt x="794419" y="426015"/>
                      <a:pt x="883039" y="426015"/>
                    </a:cubicBezTo>
                    <a:cubicBezTo>
                      <a:pt x="971635" y="426015"/>
                      <a:pt x="1043478" y="354171"/>
                      <a:pt x="1043478" y="265563"/>
                    </a:cubicBezTo>
                    <a:cubicBezTo>
                      <a:pt x="1043478" y="176955"/>
                      <a:pt x="971635" y="105124"/>
                      <a:pt x="883039" y="105124"/>
                    </a:cubicBezTo>
                    <a:close/>
                    <a:moveTo>
                      <a:pt x="890761" y="1786489"/>
                    </a:moveTo>
                    <a:cubicBezTo>
                      <a:pt x="396515" y="1786489"/>
                      <a:pt x="-4157" y="1385830"/>
                      <a:pt x="-4157" y="891584"/>
                    </a:cubicBezTo>
                    <a:cubicBezTo>
                      <a:pt x="-4157" y="397338"/>
                      <a:pt x="396515" y="-3321"/>
                      <a:pt x="890761" y="-3321"/>
                    </a:cubicBezTo>
                    <a:cubicBezTo>
                      <a:pt x="1384994" y="-3321"/>
                      <a:pt x="1785666" y="397338"/>
                      <a:pt x="1785666" y="891584"/>
                    </a:cubicBezTo>
                    <a:cubicBezTo>
                      <a:pt x="1785666" y="1385830"/>
                      <a:pt x="1384994" y="1786489"/>
                      <a:pt x="890761" y="1786489"/>
                    </a:cubicBezTo>
                  </a:path>
                </a:pathLst>
              </a:custGeom>
              <a:grpFill/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050" dirty="0"/>
              </a:p>
            </p:txBody>
          </p:sp>
        </p:grp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E5BFFA12-5065-D79D-0359-546373CC30E8}"/>
                </a:ext>
              </a:extLst>
            </p:cNvPr>
            <p:cNvSpPr/>
            <p:nvPr/>
          </p:nvSpPr>
          <p:spPr>
            <a:xfrm flipV="1">
              <a:off x="3971818" y="4522598"/>
              <a:ext cx="2085778" cy="2057867"/>
            </a:xfrm>
            <a:custGeom>
              <a:avLst/>
              <a:gdLst>
                <a:gd name="connsiteX0" fmla="*/ 1392044 w 1779460"/>
                <a:gd name="connsiteY0" fmla="*/ 1081707 h 1779473"/>
                <a:gd name="connsiteX1" fmla="*/ 1234373 w 1779460"/>
                <a:gd name="connsiteY1" fmla="*/ 1239365 h 1779473"/>
                <a:gd name="connsiteX2" fmla="*/ 1392044 w 1779460"/>
                <a:gd name="connsiteY2" fmla="*/ 1397023 h 1779473"/>
                <a:gd name="connsiteX3" fmla="*/ 1549702 w 1779460"/>
                <a:gd name="connsiteY3" fmla="*/ 1239365 h 1779473"/>
                <a:gd name="connsiteX4" fmla="*/ 1392044 w 1779460"/>
                <a:gd name="connsiteY4" fmla="*/ 1081707 h 1779473"/>
                <a:gd name="connsiteX5" fmla="*/ 886419 w 1779460"/>
                <a:gd name="connsiteY5" fmla="*/ 1778137 h 1779473"/>
                <a:gd name="connsiteX6" fmla="*/ -3305 w 1779460"/>
                <a:gd name="connsiteY6" fmla="*/ 888401 h 1779473"/>
                <a:gd name="connsiteX7" fmla="*/ 886419 w 1779460"/>
                <a:gd name="connsiteY7" fmla="*/ -1336 h 1779473"/>
                <a:gd name="connsiteX8" fmla="*/ 1776155 w 1779460"/>
                <a:gd name="connsiteY8" fmla="*/ 888401 h 1779473"/>
                <a:gd name="connsiteX9" fmla="*/ 886419 w 1779460"/>
                <a:gd name="connsiteY9" fmla="*/ 1778137 h 177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9460" h="1779473">
                  <a:moveTo>
                    <a:pt x="1392044" y="1081707"/>
                  </a:moveTo>
                  <a:cubicBezTo>
                    <a:pt x="1304960" y="1081707"/>
                    <a:pt x="1234373" y="1152281"/>
                    <a:pt x="1234373" y="1239365"/>
                  </a:cubicBezTo>
                  <a:cubicBezTo>
                    <a:pt x="1234373" y="1326436"/>
                    <a:pt x="1304960" y="1397023"/>
                    <a:pt x="1392044" y="1397023"/>
                  </a:cubicBezTo>
                  <a:cubicBezTo>
                    <a:pt x="1479115" y="1397023"/>
                    <a:pt x="1549702" y="1326436"/>
                    <a:pt x="1549702" y="1239365"/>
                  </a:cubicBezTo>
                  <a:cubicBezTo>
                    <a:pt x="1549702" y="1152281"/>
                    <a:pt x="1479115" y="1081707"/>
                    <a:pt x="1392044" y="1081707"/>
                  </a:cubicBezTo>
                  <a:close/>
                  <a:moveTo>
                    <a:pt x="886419" y="1778137"/>
                  </a:moveTo>
                  <a:cubicBezTo>
                    <a:pt x="395043" y="1778137"/>
                    <a:pt x="-3305" y="1379776"/>
                    <a:pt x="-3305" y="888401"/>
                  </a:cubicBezTo>
                  <a:cubicBezTo>
                    <a:pt x="-3305" y="397025"/>
                    <a:pt x="395043" y="-1336"/>
                    <a:pt x="886419" y="-1336"/>
                  </a:cubicBezTo>
                  <a:cubicBezTo>
                    <a:pt x="1377807" y="-1336"/>
                    <a:pt x="1776155" y="397025"/>
                    <a:pt x="1776155" y="888401"/>
                  </a:cubicBezTo>
                  <a:cubicBezTo>
                    <a:pt x="1776155" y="1379776"/>
                    <a:pt x="1377807" y="1778137"/>
                    <a:pt x="886419" y="1778137"/>
                  </a:cubicBezTo>
                </a:path>
              </a:pathLst>
            </a:custGeom>
            <a:solidFill>
              <a:srgbClr val="A7C4F6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05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5C9461E-E63D-3F58-D838-A0D5A8D198E7}"/>
                </a:ext>
              </a:extLst>
            </p:cNvPr>
            <p:cNvGrpSpPr/>
            <p:nvPr/>
          </p:nvGrpSpPr>
          <p:grpSpPr>
            <a:xfrm>
              <a:off x="6852013" y="4549152"/>
              <a:ext cx="2301308" cy="2050332"/>
              <a:chOff x="6724852" y="3510662"/>
              <a:chExt cx="1963337" cy="1772957"/>
            </a:xfrm>
            <a:solidFill>
              <a:srgbClr val="A7C4F6"/>
            </a:solidFill>
          </p:grpSpPr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3277968D-981F-BC55-D83B-E16B2AB45A6B}"/>
                  </a:ext>
                </a:extLst>
              </p:cNvPr>
              <p:cNvSpPr/>
              <p:nvPr/>
            </p:nvSpPr>
            <p:spPr>
              <a:xfrm flipV="1">
                <a:off x="8343940" y="3649416"/>
                <a:ext cx="344249" cy="1470056"/>
              </a:xfrm>
              <a:custGeom>
                <a:avLst/>
                <a:gdLst>
                  <a:gd name="connsiteX0" fmla="*/ 19799 w 344249"/>
                  <a:gd name="connsiteY0" fmla="*/ -1330 h 1470056"/>
                  <a:gd name="connsiteX1" fmla="*/ 1842 w 344249"/>
                  <a:gd name="connsiteY1" fmla="*/ 6112 h 1470056"/>
                  <a:gd name="connsiteX2" fmla="*/ 1842 w 344249"/>
                  <a:gd name="connsiteY2" fmla="*/ 42028 h 1470056"/>
                  <a:gd name="connsiteX3" fmla="*/ 1842 w 344249"/>
                  <a:gd name="connsiteY3" fmla="*/ 1425363 h 1470056"/>
                  <a:gd name="connsiteX4" fmla="*/ 1842 w 344249"/>
                  <a:gd name="connsiteY4" fmla="*/ 1461278 h 1470056"/>
                  <a:gd name="connsiteX5" fmla="*/ 37757 w 344249"/>
                  <a:gd name="connsiteY5" fmla="*/ 1461278 h 1470056"/>
                  <a:gd name="connsiteX6" fmla="*/ 37757 w 344249"/>
                  <a:gd name="connsiteY6" fmla="*/ 6112 h 1470056"/>
                  <a:gd name="connsiteX7" fmla="*/ 19799 w 344249"/>
                  <a:gd name="connsiteY7" fmla="*/ -1330 h 1470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4249" h="1470056">
                    <a:moveTo>
                      <a:pt x="19799" y="-1330"/>
                    </a:moveTo>
                    <a:cubicBezTo>
                      <a:pt x="13297" y="-1330"/>
                      <a:pt x="6807" y="1159"/>
                      <a:pt x="1842" y="6112"/>
                    </a:cubicBezTo>
                    <a:cubicBezTo>
                      <a:pt x="-8077" y="16044"/>
                      <a:pt x="-8077" y="32109"/>
                      <a:pt x="1842" y="42028"/>
                    </a:cubicBezTo>
                    <a:cubicBezTo>
                      <a:pt x="383223" y="423422"/>
                      <a:pt x="383223" y="1043982"/>
                      <a:pt x="1842" y="1425363"/>
                    </a:cubicBezTo>
                    <a:cubicBezTo>
                      <a:pt x="-8077" y="1435282"/>
                      <a:pt x="-8077" y="1451360"/>
                      <a:pt x="1842" y="1461278"/>
                    </a:cubicBezTo>
                    <a:cubicBezTo>
                      <a:pt x="11760" y="1471210"/>
                      <a:pt x="27838" y="1471210"/>
                      <a:pt x="37757" y="1461278"/>
                    </a:cubicBezTo>
                    <a:cubicBezTo>
                      <a:pt x="438950" y="1060086"/>
                      <a:pt x="438950" y="407305"/>
                      <a:pt x="37757" y="6112"/>
                    </a:cubicBezTo>
                    <a:cubicBezTo>
                      <a:pt x="32804" y="1159"/>
                      <a:pt x="26302" y="-1330"/>
                      <a:pt x="19799" y="-1330"/>
                    </a:cubicBezTo>
                  </a:path>
                </a:pathLst>
              </a:custGeom>
              <a:grpFill/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050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50F341F7-DB88-C2BF-5C10-09E4B57E855E}"/>
                  </a:ext>
                </a:extLst>
              </p:cNvPr>
              <p:cNvSpPr/>
              <p:nvPr/>
            </p:nvSpPr>
            <p:spPr>
              <a:xfrm flipV="1">
                <a:off x="6724852" y="3510662"/>
                <a:ext cx="1772970" cy="1772957"/>
              </a:xfrm>
              <a:custGeom>
                <a:avLst/>
                <a:gdLst>
                  <a:gd name="connsiteX0" fmla="*/ 380706 w 1772970"/>
                  <a:gd name="connsiteY0" fmla="*/ 1049556 h 1772957"/>
                  <a:gd name="connsiteX1" fmla="*/ 224268 w 1772970"/>
                  <a:gd name="connsiteY1" fmla="*/ 1205994 h 1772957"/>
                  <a:gd name="connsiteX2" fmla="*/ 380706 w 1772970"/>
                  <a:gd name="connsiteY2" fmla="*/ 1362420 h 1772957"/>
                  <a:gd name="connsiteX3" fmla="*/ 537132 w 1772970"/>
                  <a:gd name="connsiteY3" fmla="*/ 1205994 h 1772957"/>
                  <a:gd name="connsiteX4" fmla="*/ 380706 w 1772970"/>
                  <a:gd name="connsiteY4" fmla="*/ 1049556 h 1772957"/>
                  <a:gd name="connsiteX5" fmla="*/ 881518 w 1772970"/>
                  <a:gd name="connsiteY5" fmla="*/ 1771640 h 1772957"/>
                  <a:gd name="connsiteX6" fmla="*/ -4980 w 1772970"/>
                  <a:gd name="connsiteY6" fmla="*/ 885154 h 1772957"/>
                  <a:gd name="connsiteX7" fmla="*/ 881518 w 1772970"/>
                  <a:gd name="connsiteY7" fmla="*/ -1318 h 1772957"/>
                  <a:gd name="connsiteX8" fmla="*/ 1767990 w 1772970"/>
                  <a:gd name="connsiteY8" fmla="*/ 885154 h 1772957"/>
                  <a:gd name="connsiteX9" fmla="*/ 881518 w 1772970"/>
                  <a:gd name="connsiteY9" fmla="*/ 1771640 h 177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72970" h="1772957">
                    <a:moveTo>
                      <a:pt x="380706" y="1049556"/>
                    </a:moveTo>
                    <a:cubicBezTo>
                      <a:pt x="294296" y="1049556"/>
                      <a:pt x="224268" y="1119596"/>
                      <a:pt x="224268" y="1205994"/>
                    </a:cubicBezTo>
                    <a:cubicBezTo>
                      <a:pt x="224268" y="1292393"/>
                      <a:pt x="294296" y="1362420"/>
                      <a:pt x="380706" y="1362420"/>
                    </a:cubicBezTo>
                    <a:cubicBezTo>
                      <a:pt x="467104" y="1362420"/>
                      <a:pt x="537132" y="1292393"/>
                      <a:pt x="537132" y="1205994"/>
                    </a:cubicBezTo>
                    <a:cubicBezTo>
                      <a:pt x="537132" y="1119596"/>
                      <a:pt x="467104" y="1049556"/>
                      <a:pt x="380706" y="1049556"/>
                    </a:cubicBezTo>
                    <a:close/>
                    <a:moveTo>
                      <a:pt x="881518" y="1771640"/>
                    </a:moveTo>
                    <a:cubicBezTo>
                      <a:pt x="391920" y="1771640"/>
                      <a:pt x="-4980" y="1374752"/>
                      <a:pt x="-4980" y="885154"/>
                    </a:cubicBezTo>
                    <a:cubicBezTo>
                      <a:pt x="-4980" y="395569"/>
                      <a:pt x="391920" y="-1318"/>
                      <a:pt x="881518" y="-1318"/>
                    </a:cubicBezTo>
                    <a:cubicBezTo>
                      <a:pt x="1371090" y="-1318"/>
                      <a:pt x="1767990" y="395569"/>
                      <a:pt x="1767990" y="885154"/>
                    </a:cubicBezTo>
                    <a:cubicBezTo>
                      <a:pt x="1767990" y="1374752"/>
                      <a:pt x="1371090" y="1771640"/>
                      <a:pt x="881518" y="1771640"/>
                    </a:cubicBezTo>
                  </a:path>
                </a:pathLst>
              </a:custGeom>
              <a:grpFill/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050" dirty="0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25E60C-51E6-6F62-8A55-C6975533C0FD}"/>
                </a:ext>
              </a:extLst>
            </p:cNvPr>
            <p:cNvSpPr txBox="1"/>
            <p:nvPr/>
          </p:nvSpPr>
          <p:spPr>
            <a:xfrm>
              <a:off x="5740647" y="2443850"/>
              <a:ext cx="147410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n w="15875">
                    <a:noFill/>
                  </a:ln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Big</a:t>
              </a:r>
            </a:p>
            <a:p>
              <a:pPr algn="ctr"/>
              <a:r>
                <a:rPr lang="en-US" altLang="ko-KR" sz="2400" dirty="0">
                  <a:ln w="15875">
                    <a:noFill/>
                  </a:ln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Data</a:t>
              </a:r>
              <a:endParaRPr lang="ko-KR" altLang="en-US" sz="2400" dirty="0">
                <a:ln w="15875">
                  <a:noFill/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1356DC-F9B2-B977-EFCA-D425E5307D5F}"/>
                </a:ext>
              </a:extLst>
            </p:cNvPr>
            <p:cNvSpPr txBox="1"/>
            <p:nvPr/>
          </p:nvSpPr>
          <p:spPr>
            <a:xfrm>
              <a:off x="3594850" y="5458889"/>
              <a:ext cx="290025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dirty="0">
                  <a:ln w="15875">
                    <a:noFill/>
                  </a:ln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Visualization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3734005-1D93-8B10-9283-2EE47C478878}"/>
                </a:ext>
              </a:extLst>
            </p:cNvPr>
            <p:cNvSpPr txBox="1"/>
            <p:nvPr/>
          </p:nvSpPr>
          <p:spPr>
            <a:xfrm>
              <a:off x="6520636" y="5501219"/>
              <a:ext cx="2900257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100" dirty="0">
                  <a:ln w="15875">
                    <a:noFill/>
                  </a:ln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Analytics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0815983-2648-0925-F4C3-B3145C126502}"/>
              </a:ext>
            </a:extLst>
          </p:cNvPr>
          <p:cNvGrpSpPr/>
          <p:nvPr/>
        </p:nvGrpSpPr>
        <p:grpSpPr>
          <a:xfrm>
            <a:off x="2974712" y="1404854"/>
            <a:ext cx="3813838" cy="3387019"/>
            <a:chOff x="3966282" y="1873138"/>
            <a:chExt cx="5085117" cy="451602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6FBCBF5-E302-8E06-0549-5466CC4B616B}"/>
                </a:ext>
              </a:extLst>
            </p:cNvPr>
            <p:cNvSpPr txBox="1"/>
            <p:nvPr/>
          </p:nvSpPr>
          <p:spPr>
            <a:xfrm>
              <a:off x="4190641" y="5896721"/>
              <a:ext cx="486075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>
                  <a:solidFill>
                    <a:schemeClr val="accent1">
                      <a:lumMod val="50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&lt;</a:t>
              </a:r>
              <a:r>
                <a:rPr lang="ko-KR" altLang="en-US" sz="1800" dirty="0">
                  <a:solidFill>
                    <a:schemeClr val="accent1">
                      <a:lumMod val="50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탄수화물에 의해 분류되는 음식들</a:t>
              </a:r>
              <a:r>
                <a:rPr lang="en-US" altLang="ko-KR" sz="1800" dirty="0">
                  <a:solidFill>
                    <a:schemeClr val="accent1">
                      <a:lumMod val="50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&gt;</a:t>
              </a:r>
              <a:endParaRPr lang="ko-KR" altLang="en-US" sz="1800" dirty="0">
                <a:solidFill>
                  <a:schemeClr val="accent1">
                    <a:lumMod val="50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1C48595-98DD-A9B7-551D-A282DED29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66282" y="1873138"/>
              <a:ext cx="4931826" cy="37155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498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B822999-6B6E-92EF-88D9-FAFEE31390A7}"/>
              </a:ext>
            </a:extLst>
          </p:cNvPr>
          <p:cNvSpPr/>
          <p:nvPr/>
        </p:nvSpPr>
        <p:spPr>
          <a:xfrm>
            <a:off x="6671267" y="2388499"/>
            <a:ext cx="1817107" cy="218985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03200" dist="101600" dir="2700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C1BC5B3-AB8B-097D-6609-EE7B0288C36C}"/>
              </a:ext>
            </a:extLst>
          </p:cNvPr>
          <p:cNvSpPr/>
          <p:nvPr/>
        </p:nvSpPr>
        <p:spPr>
          <a:xfrm>
            <a:off x="4049857" y="2388499"/>
            <a:ext cx="1817107" cy="218985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03200" dist="101600" dir="2700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8DA1FE6-2F86-0E5D-C9E9-6DCB079F6A72}"/>
              </a:ext>
            </a:extLst>
          </p:cNvPr>
          <p:cNvSpPr/>
          <p:nvPr/>
        </p:nvSpPr>
        <p:spPr>
          <a:xfrm>
            <a:off x="1472572" y="2371295"/>
            <a:ext cx="1817107" cy="218985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03200" dist="101600" dir="2700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54" name="Google Shape;154;p22"/>
          <p:cNvSpPr/>
          <p:nvPr/>
        </p:nvSpPr>
        <p:spPr>
          <a:xfrm>
            <a:off x="-9150" y="0"/>
            <a:ext cx="923400" cy="5143500"/>
          </a:xfrm>
          <a:prstGeom prst="rect">
            <a:avLst/>
          </a:prstGeom>
          <a:solidFill>
            <a:srgbClr val="6298EE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55" name="Google Shape;155;p22"/>
          <p:cNvSpPr/>
          <p:nvPr/>
        </p:nvSpPr>
        <p:spPr>
          <a:xfrm>
            <a:off x="91440" y="2950875"/>
            <a:ext cx="1051500" cy="914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07" y="1117280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7" name="Google Shape;15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798" y="2136852"/>
            <a:ext cx="502919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8" name="Google Shape;15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579" y="4175997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9" name="Google Shape;15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588" y="3156425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0" name="Google Shape;16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691" y="235242"/>
            <a:ext cx="455125" cy="36576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BBD9CB-99E3-5926-2B8D-8D16AAB4F23B}"/>
              </a:ext>
            </a:extLst>
          </p:cNvPr>
          <p:cNvSpPr txBox="1"/>
          <p:nvPr/>
        </p:nvSpPr>
        <p:spPr>
          <a:xfrm>
            <a:off x="1221718" y="3908989"/>
            <a:ext cx="22739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00">
                <a:solidFill>
                  <a:schemeClr val="accent1">
                    <a:lumMod val="50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연동성</a:t>
            </a:r>
            <a:endParaRPr lang="ko-KR" altLang="en-US" sz="2100" dirty="0">
              <a:solidFill>
                <a:schemeClr val="accent1">
                  <a:lumMod val="50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AFF5CC-B6D0-0274-BA3B-FDC234D32C5B}"/>
              </a:ext>
            </a:extLst>
          </p:cNvPr>
          <p:cNvSpPr txBox="1"/>
          <p:nvPr/>
        </p:nvSpPr>
        <p:spPr>
          <a:xfrm>
            <a:off x="3926506" y="3735476"/>
            <a:ext cx="21079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00" dirty="0">
                <a:solidFill>
                  <a:schemeClr val="accent1">
                    <a:lumMod val="50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자원 관리 및 </a:t>
            </a:r>
            <a:endParaRPr lang="en-US" altLang="ko-KR" sz="2100" dirty="0">
              <a:solidFill>
                <a:schemeClr val="accent1">
                  <a:lumMod val="50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sz="2100" dirty="0">
                <a:solidFill>
                  <a:schemeClr val="accent1">
                    <a:lumMod val="50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최적화</a:t>
            </a:r>
            <a:endParaRPr lang="en-US" altLang="ko-KR" sz="2100" dirty="0">
              <a:solidFill>
                <a:schemeClr val="accent1">
                  <a:lumMod val="50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AB8140-E505-9490-EBAD-1CBCF605CF36}"/>
              </a:ext>
            </a:extLst>
          </p:cNvPr>
          <p:cNvSpPr txBox="1"/>
          <p:nvPr/>
        </p:nvSpPr>
        <p:spPr>
          <a:xfrm>
            <a:off x="3284280" y="1459294"/>
            <a:ext cx="5343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6298E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Vertex AI</a:t>
            </a:r>
            <a:endParaRPr lang="ko-KR" altLang="en-US" sz="3600" dirty="0">
              <a:solidFill>
                <a:srgbClr val="6298E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F28B13-1A5D-41BB-DD76-472480994A68}"/>
              </a:ext>
            </a:extLst>
          </p:cNvPr>
          <p:cNvSpPr txBox="1"/>
          <p:nvPr/>
        </p:nvSpPr>
        <p:spPr>
          <a:xfrm>
            <a:off x="6442835" y="3735476"/>
            <a:ext cx="22739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00" dirty="0">
                <a:solidFill>
                  <a:schemeClr val="accent1">
                    <a:lumMod val="50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커스텀 모델 </a:t>
            </a:r>
            <a:endParaRPr lang="en-US" altLang="ko-KR" sz="2100" dirty="0">
              <a:solidFill>
                <a:schemeClr val="accent1">
                  <a:lumMod val="50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sz="2100" dirty="0">
                <a:solidFill>
                  <a:schemeClr val="accent1">
                    <a:lumMod val="50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빌딩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6689899-DC6A-E1F8-B5A0-F520852299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392" y="313628"/>
            <a:ext cx="1650345" cy="165034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215CC49-9472-DFC4-9C88-C47C86FEFE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78739" y="2571751"/>
            <a:ext cx="959342" cy="959342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78F94CBE-93D5-78B7-840E-C3FF4A83BC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063740" y="3441998"/>
            <a:ext cx="985646" cy="985646"/>
          </a:xfrm>
          <a:prstGeom prst="rect">
            <a:avLst/>
          </a:prstGeom>
        </p:spPr>
      </p:pic>
      <p:pic>
        <p:nvPicPr>
          <p:cNvPr id="45" name="그래픽 44">
            <a:extLst>
              <a:ext uri="{FF2B5EF4-FFF2-40B4-BE49-F238E27FC236}">
                <a16:creationId xmlns:a16="http://schemas.microsoft.com/office/drawing/2014/main" id="{1E4B0CCF-A201-2195-4657-F86F415F7F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08661" y="2640148"/>
            <a:ext cx="942317" cy="94231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3C25C86-562E-A4B7-6FFE-F06997C78DD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03030" y="2640148"/>
            <a:ext cx="1080164" cy="108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948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/>
          <p:nvPr/>
        </p:nvSpPr>
        <p:spPr>
          <a:xfrm>
            <a:off x="-9150" y="0"/>
            <a:ext cx="923400" cy="5143500"/>
          </a:xfrm>
          <a:prstGeom prst="rect">
            <a:avLst/>
          </a:prstGeom>
          <a:solidFill>
            <a:srgbClr val="6298EE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55" name="Google Shape;155;p22"/>
          <p:cNvSpPr/>
          <p:nvPr/>
        </p:nvSpPr>
        <p:spPr>
          <a:xfrm>
            <a:off x="91440" y="2950875"/>
            <a:ext cx="1051500" cy="914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07" y="1117280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7" name="Google Shape;15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798" y="2136852"/>
            <a:ext cx="502919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8" name="Google Shape;15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579" y="4175997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9" name="Google Shape;15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588" y="3156425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0" name="Google Shape;16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691" y="235242"/>
            <a:ext cx="455125" cy="36576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6" name="그룹 1006">
            <a:extLst>
              <a:ext uri="{FF2B5EF4-FFF2-40B4-BE49-F238E27FC236}">
                <a16:creationId xmlns:a16="http://schemas.microsoft.com/office/drawing/2014/main" id="{9C1CB47C-8249-18FC-D3CD-7344876A77DB}"/>
              </a:ext>
            </a:extLst>
          </p:cNvPr>
          <p:cNvGrpSpPr/>
          <p:nvPr/>
        </p:nvGrpSpPr>
        <p:grpSpPr>
          <a:xfrm>
            <a:off x="4175543" y="5644435"/>
            <a:ext cx="1460967" cy="16072"/>
            <a:chOff x="7485179" y="3274022"/>
            <a:chExt cx="1947956" cy="21429"/>
          </a:xfrm>
        </p:grpSpPr>
        <p:pic>
          <p:nvPicPr>
            <p:cNvPr id="7" name="Object 22">
              <a:extLst>
                <a:ext uri="{FF2B5EF4-FFF2-40B4-BE49-F238E27FC236}">
                  <a16:creationId xmlns:a16="http://schemas.microsoft.com/office/drawing/2014/main" id="{3610A7D2-8C00-C07C-0F11-13838F502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85179" y="3274022"/>
              <a:ext cx="1947956" cy="2142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85C89A2-B270-1693-0241-7C913AE273A4}"/>
              </a:ext>
            </a:extLst>
          </p:cNvPr>
          <p:cNvSpPr txBox="1"/>
          <p:nvPr/>
        </p:nvSpPr>
        <p:spPr>
          <a:xfrm>
            <a:off x="2198079" y="958154"/>
            <a:ext cx="6677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6298E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Recommendation</a:t>
            </a:r>
            <a:endParaRPr lang="ko-KR" altLang="en-US" sz="6000" dirty="0">
              <a:solidFill>
                <a:srgbClr val="6298E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8748225-8C2F-4064-D249-0EA6A5902C6D}"/>
              </a:ext>
            </a:extLst>
          </p:cNvPr>
          <p:cNvGrpSpPr/>
          <p:nvPr/>
        </p:nvGrpSpPr>
        <p:grpSpPr>
          <a:xfrm>
            <a:off x="3619058" y="2440832"/>
            <a:ext cx="2726033" cy="1238565"/>
            <a:chOff x="3003207" y="2987726"/>
            <a:chExt cx="3634710" cy="1651420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B04A47BB-8AF5-1D4D-042F-13F964F5DD00}"/>
                </a:ext>
              </a:extLst>
            </p:cNvPr>
            <p:cNvGrpSpPr/>
            <p:nvPr/>
          </p:nvGrpSpPr>
          <p:grpSpPr>
            <a:xfrm>
              <a:off x="3003207" y="2987726"/>
              <a:ext cx="3634710" cy="665814"/>
              <a:chOff x="1767073" y="2000593"/>
              <a:chExt cx="3634710" cy="665814"/>
            </a:xfrm>
          </p:grpSpPr>
          <p:pic>
            <p:nvPicPr>
              <p:cNvPr id="34" name="Object 39">
                <a:extLst>
                  <a:ext uri="{FF2B5EF4-FFF2-40B4-BE49-F238E27FC236}">
                    <a16:creationId xmlns:a16="http://schemas.microsoft.com/office/drawing/2014/main" id="{07443757-D659-44CB-AC50-11BF0B6C26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colorTemperature colorTemp="47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767073" y="2000593"/>
                <a:ext cx="454039" cy="656163"/>
              </a:xfrm>
              <a:prstGeom prst="rect">
                <a:avLst/>
              </a:prstGeom>
              <a:noFill/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85D38F-0845-8059-9742-34FC3A8A1D59}"/>
                  </a:ext>
                </a:extLst>
              </p:cNvPr>
              <p:cNvSpPr txBox="1"/>
              <p:nvPr/>
            </p:nvSpPr>
            <p:spPr>
              <a:xfrm>
                <a:off x="2336850" y="2112409"/>
                <a:ext cx="306493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100" dirty="0">
                    <a:solidFill>
                      <a:schemeClr val="accent1">
                        <a:lumMod val="50000"/>
                      </a:schemeClr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올바른 시기</a:t>
                </a: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DAD3098B-3FE0-1A06-DC65-936BDCB2F9D0}"/>
                </a:ext>
              </a:extLst>
            </p:cNvPr>
            <p:cNvGrpSpPr/>
            <p:nvPr/>
          </p:nvGrpSpPr>
          <p:grpSpPr>
            <a:xfrm>
              <a:off x="3025762" y="3955451"/>
              <a:ext cx="3191871" cy="683695"/>
              <a:chOff x="1789628" y="2968318"/>
              <a:chExt cx="3191871" cy="683695"/>
            </a:xfrm>
          </p:grpSpPr>
          <p:pic>
            <p:nvPicPr>
              <p:cNvPr id="36" name="Object 39">
                <a:extLst>
                  <a:ext uri="{FF2B5EF4-FFF2-40B4-BE49-F238E27FC236}">
                    <a16:creationId xmlns:a16="http://schemas.microsoft.com/office/drawing/2014/main" id="{C42A1050-4F42-45E5-834B-18E1F1F585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colorTemperature colorTemp="47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789628" y="2968318"/>
                <a:ext cx="454039" cy="656163"/>
              </a:xfrm>
              <a:prstGeom prst="rect">
                <a:avLst/>
              </a:prstGeom>
              <a:noFill/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69DC20C-659E-B10A-A93F-C6ABF6CE723A}"/>
                  </a:ext>
                </a:extLst>
              </p:cNvPr>
              <p:cNvSpPr txBox="1"/>
              <p:nvPr/>
            </p:nvSpPr>
            <p:spPr>
              <a:xfrm>
                <a:off x="2303237" y="3098015"/>
                <a:ext cx="267826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100" dirty="0" err="1">
                    <a:solidFill>
                      <a:schemeClr val="accent1">
                        <a:lumMod val="50000"/>
                      </a:schemeClr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균형잡힌</a:t>
                </a:r>
                <a:r>
                  <a:rPr lang="ko-KR" altLang="en-US" sz="2100" dirty="0">
                    <a:solidFill>
                      <a:schemeClr val="accent1">
                        <a:lumMod val="50000"/>
                      </a:schemeClr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 식단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7061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001">
            <a:extLst>
              <a:ext uri="{FF2B5EF4-FFF2-40B4-BE49-F238E27FC236}">
                <a16:creationId xmlns:a16="http://schemas.microsoft.com/office/drawing/2014/main" id="{F8658E7E-3B52-CF9F-E7B2-8F68C94F1C17}"/>
              </a:ext>
            </a:extLst>
          </p:cNvPr>
          <p:cNvGrpSpPr/>
          <p:nvPr/>
        </p:nvGrpSpPr>
        <p:grpSpPr>
          <a:xfrm>
            <a:off x="-469207" y="461961"/>
            <a:ext cx="9411400" cy="4742258"/>
            <a:chOff x="462244" y="350782"/>
            <a:chExt cx="13644311" cy="9392204"/>
          </a:xfrm>
          <a:effectLst>
            <a:outerShdw blurRad="50800" dist="50800" dir="5400000" algn="ctr" rotWithShape="0">
              <a:srgbClr val="6298EE"/>
            </a:outerShdw>
          </a:effectLst>
        </p:grpSpPr>
        <p:pic>
          <p:nvPicPr>
            <p:cNvPr id="15" name="Object 2">
              <a:extLst>
                <a:ext uri="{FF2B5EF4-FFF2-40B4-BE49-F238E27FC236}">
                  <a16:creationId xmlns:a16="http://schemas.microsoft.com/office/drawing/2014/main" id="{16F83754-5EFE-FC71-03A6-CA18250A1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244" y="350782"/>
              <a:ext cx="13644311" cy="9392204"/>
            </a:xfrm>
            <a:prstGeom prst="rect">
              <a:avLst/>
            </a:prstGeom>
          </p:spPr>
        </p:pic>
      </p:grpSp>
      <p:sp>
        <p:nvSpPr>
          <p:cNvPr id="154" name="Google Shape;154;p22"/>
          <p:cNvSpPr/>
          <p:nvPr/>
        </p:nvSpPr>
        <p:spPr>
          <a:xfrm>
            <a:off x="-9150" y="0"/>
            <a:ext cx="923400" cy="5143500"/>
          </a:xfrm>
          <a:prstGeom prst="rect">
            <a:avLst/>
          </a:prstGeom>
          <a:solidFill>
            <a:srgbClr val="6298EE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55" name="Google Shape;155;p22"/>
          <p:cNvSpPr/>
          <p:nvPr/>
        </p:nvSpPr>
        <p:spPr>
          <a:xfrm>
            <a:off x="91440" y="2950875"/>
            <a:ext cx="1051500" cy="914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807" y="1117280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7" name="Google Shape;15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798" y="2136852"/>
            <a:ext cx="502919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8" name="Google Shape;15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579" y="4175997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9" name="Google Shape;159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6588" y="3156425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0" name="Google Shape;160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5691" y="235242"/>
            <a:ext cx="455125" cy="36576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5C89A2-B270-1693-0241-7C913AE273A4}"/>
              </a:ext>
            </a:extLst>
          </p:cNvPr>
          <p:cNvSpPr txBox="1"/>
          <p:nvPr/>
        </p:nvSpPr>
        <p:spPr>
          <a:xfrm>
            <a:off x="1149091" y="376930"/>
            <a:ext cx="6677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6298E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Recommendation</a:t>
            </a:r>
            <a:endParaRPr lang="ko-KR" altLang="en-US" sz="6000" dirty="0">
              <a:solidFill>
                <a:srgbClr val="6298E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6" name="그룹 1006">
            <a:extLst>
              <a:ext uri="{FF2B5EF4-FFF2-40B4-BE49-F238E27FC236}">
                <a16:creationId xmlns:a16="http://schemas.microsoft.com/office/drawing/2014/main" id="{9C1CB47C-8249-18FC-D3CD-7344876A77DB}"/>
              </a:ext>
            </a:extLst>
          </p:cNvPr>
          <p:cNvGrpSpPr/>
          <p:nvPr/>
        </p:nvGrpSpPr>
        <p:grpSpPr>
          <a:xfrm>
            <a:off x="4175543" y="5644435"/>
            <a:ext cx="1460967" cy="16072"/>
            <a:chOff x="7485179" y="3274022"/>
            <a:chExt cx="1947956" cy="21429"/>
          </a:xfrm>
        </p:grpSpPr>
        <p:pic>
          <p:nvPicPr>
            <p:cNvPr id="7" name="Object 22">
              <a:extLst>
                <a:ext uri="{FF2B5EF4-FFF2-40B4-BE49-F238E27FC236}">
                  <a16:creationId xmlns:a16="http://schemas.microsoft.com/office/drawing/2014/main" id="{3610A7D2-8C00-C07C-0F11-13838F502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85179" y="3274022"/>
              <a:ext cx="1947956" cy="21429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A775B8-FB61-3930-F2BA-A79F61EFB96F}"/>
              </a:ext>
            </a:extLst>
          </p:cNvPr>
          <p:cNvGrpSpPr/>
          <p:nvPr/>
        </p:nvGrpSpPr>
        <p:grpSpPr>
          <a:xfrm>
            <a:off x="1119979" y="3477252"/>
            <a:ext cx="4016898" cy="1535740"/>
            <a:chOff x="1493305" y="4636335"/>
            <a:chExt cx="5355864" cy="2047653"/>
          </a:xfrm>
        </p:grpSpPr>
        <p:grpSp>
          <p:nvGrpSpPr>
            <p:cNvPr id="9" name="그룹 1004">
              <a:extLst>
                <a:ext uri="{FF2B5EF4-FFF2-40B4-BE49-F238E27FC236}">
                  <a16:creationId xmlns:a16="http://schemas.microsoft.com/office/drawing/2014/main" id="{48AEF90B-8991-040B-5E50-7041DA0D54F7}"/>
                </a:ext>
              </a:extLst>
            </p:cNvPr>
            <p:cNvGrpSpPr/>
            <p:nvPr/>
          </p:nvGrpSpPr>
          <p:grpSpPr>
            <a:xfrm>
              <a:off x="1493305" y="4636335"/>
              <a:ext cx="3239453" cy="2047653"/>
              <a:chOff x="611477" y="5770067"/>
              <a:chExt cx="5361151" cy="3721776"/>
            </a:xfrm>
          </p:grpSpPr>
          <p:pic>
            <p:nvPicPr>
              <p:cNvPr id="14" name="Object 11">
                <a:extLst>
                  <a:ext uri="{FF2B5EF4-FFF2-40B4-BE49-F238E27FC236}">
                    <a16:creationId xmlns:a16="http://schemas.microsoft.com/office/drawing/2014/main" id="{1FBFFABC-FB9A-DB20-660F-4A3CAEF718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11477" y="5770067"/>
                <a:ext cx="5361151" cy="3721776"/>
              </a:xfrm>
              <a:prstGeom prst="rect">
                <a:avLst/>
              </a:prstGeom>
            </p:spPr>
          </p:pic>
        </p:grpSp>
        <p:sp>
          <p:nvSpPr>
            <p:cNvPr id="16" name="Object 27">
              <a:extLst>
                <a:ext uri="{FF2B5EF4-FFF2-40B4-BE49-F238E27FC236}">
                  <a16:creationId xmlns:a16="http://schemas.microsoft.com/office/drawing/2014/main" id="{1E329F43-1472-6F15-87E1-1FC535C42400}"/>
                </a:ext>
              </a:extLst>
            </p:cNvPr>
            <p:cNvSpPr txBox="1"/>
            <p:nvPr/>
          </p:nvSpPr>
          <p:spPr>
            <a:xfrm>
              <a:off x="1645016" y="5016038"/>
              <a:ext cx="3061033" cy="61555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latin typeface="배달의민족 한나는 열한살" panose="020B0600000101010101" pitchFamily="50" charset="-127"/>
                </a:rPr>
                <a:t>RandomForest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4312C2E-3AF0-8C84-DAAF-728D062BE9F5}"/>
                </a:ext>
              </a:extLst>
            </p:cNvPr>
            <p:cNvSpPr txBox="1"/>
            <p:nvPr/>
          </p:nvSpPr>
          <p:spPr>
            <a:xfrm>
              <a:off x="2137469" y="5856955"/>
              <a:ext cx="47117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err="1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초중후기</a:t>
              </a:r>
              <a:r>
                <a:rPr lang="ko-KR" altLang="en-US" sz="1500" dirty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이유식과 </a:t>
              </a:r>
              <a:endParaRPr lang="en-US" altLang="ko-KR" sz="15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r>
                <a:rPr lang="ko-KR" altLang="en-US" sz="1500" dirty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이유기 간식 분류</a:t>
              </a:r>
            </a:p>
          </p:txBody>
        </p:sp>
        <p:grpSp>
          <p:nvGrpSpPr>
            <p:cNvPr id="26" name="그룹 1006">
              <a:extLst>
                <a:ext uri="{FF2B5EF4-FFF2-40B4-BE49-F238E27FC236}">
                  <a16:creationId xmlns:a16="http://schemas.microsoft.com/office/drawing/2014/main" id="{123487A4-1A9A-5BFC-B8B2-A645088EC529}"/>
                </a:ext>
              </a:extLst>
            </p:cNvPr>
            <p:cNvGrpSpPr/>
            <p:nvPr/>
          </p:nvGrpSpPr>
          <p:grpSpPr>
            <a:xfrm>
              <a:off x="1832409" y="5705545"/>
              <a:ext cx="2592000" cy="41858"/>
              <a:chOff x="7485179" y="3274022"/>
              <a:chExt cx="1947956" cy="21429"/>
            </a:xfrm>
          </p:grpSpPr>
          <p:pic>
            <p:nvPicPr>
              <p:cNvPr id="27" name="Object 22">
                <a:extLst>
                  <a:ext uri="{FF2B5EF4-FFF2-40B4-BE49-F238E27FC236}">
                    <a16:creationId xmlns:a16="http://schemas.microsoft.com/office/drawing/2014/main" id="{D47FBA12-883F-A540-27B9-6665B3F3F2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485179" y="3274022"/>
                <a:ext cx="1947956" cy="21429"/>
              </a:xfrm>
              <a:prstGeom prst="rect">
                <a:avLst/>
              </a:prstGeom>
            </p:spPr>
          </p:pic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926CDB5-F993-369C-748E-01FFB40D1F32}"/>
              </a:ext>
            </a:extLst>
          </p:cNvPr>
          <p:cNvGrpSpPr/>
          <p:nvPr/>
        </p:nvGrpSpPr>
        <p:grpSpPr>
          <a:xfrm>
            <a:off x="3759936" y="2626393"/>
            <a:ext cx="4126792" cy="1535740"/>
            <a:chOff x="5013247" y="3501857"/>
            <a:chExt cx="5502389" cy="2047653"/>
          </a:xfrm>
        </p:grpSpPr>
        <p:grpSp>
          <p:nvGrpSpPr>
            <p:cNvPr id="10" name="그룹 1006">
              <a:extLst>
                <a:ext uri="{FF2B5EF4-FFF2-40B4-BE49-F238E27FC236}">
                  <a16:creationId xmlns:a16="http://schemas.microsoft.com/office/drawing/2014/main" id="{9AA91B78-F2E6-7B0C-6C7C-3AE05B2E8950}"/>
                </a:ext>
              </a:extLst>
            </p:cNvPr>
            <p:cNvGrpSpPr/>
            <p:nvPr/>
          </p:nvGrpSpPr>
          <p:grpSpPr>
            <a:xfrm>
              <a:off x="5013247" y="3501857"/>
              <a:ext cx="3239453" cy="2047653"/>
              <a:chOff x="6481028" y="3724425"/>
              <a:chExt cx="5361151" cy="3721776"/>
            </a:xfrm>
          </p:grpSpPr>
          <p:pic>
            <p:nvPicPr>
              <p:cNvPr id="13" name="Object 17">
                <a:extLst>
                  <a:ext uri="{FF2B5EF4-FFF2-40B4-BE49-F238E27FC236}">
                    <a16:creationId xmlns:a16="http://schemas.microsoft.com/office/drawing/2014/main" id="{34A87097-B1B3-B82D-8427-961A9BEEE9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481028" y="3724425"/>
                <a:ext cx="5361151" cy="3721776"/>
              </a:xfrm>
              <a:prstGeom prst="rect">
                <a:avLst/>
              </a:prstGeom>
            </p:spPr>
          </p:pic>
        </p:grpSp>
        <p:sp>
          <p:nvSpPr>
            <p:cNvPr id="18" name="Object 27">
              <a:extLst>
                <a:ext uri="{FF2B5EF4-FFF2-40B4-BE49-F238E27FC236}">
                  <a16:creationId xmlns:a16="http://schemas.microsoft.com/office/drawing/2014/main" id="{A9839A27-ABA8-9474-C6EB-ABB6B5619C19}"/>
                </a:ext>
              </a:extLst>
            </p:cNvPr>
            <p:cNvSpPr txBox="1"/>
            <p:nvPr/>
          </p:nvSpPr>
          <p:spPr>
            <a:xfrm>
              <a:off x="5686098" y="3823844"/>
              <a:ext cx="3951266" cy="8002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3300" b="1" dirty="0" err="1">
                  <a:solidFill>
                    <a:schemeClr val="bg1"/>
                  </a:solidFill>
                  <a:latin typeface="배달의민족 한나는 열한살" panose="020B0600000101010101" pitchFamily="50" charset="-127"/>
                </a:rPr>
                <a:t>KMean</a:t>
              </a:r>
              <a:endParaRPr lang="en-US" sz="3300" dirty="0">
                <a:solidFill>
                  <a:schemeClr val="bg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6CA4E36-DB58-A921-F825-627F66033492}"/>
                </a:ext>
              </a:extLst>
            </p:cNvPr>
            <p:cNvSpPr txBox="1"/>
            <p:nvPr/>
          </p:nvSpPr>
          <p:spPr>
            <a:xfrm>
              <a:off x="5803936" y="4857515"/>
              <a:ext cx="4711700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100" dirty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영양소 기준</a:t>
              </a:r>
            </a:p>
          </p:txBody>
        </p:sp>
        <p:pic>
          <p:nvPicPr>
            <p:cNvPr id="28" name="Object 22">
              <a:extLst>
                <a:ext uri="{FF2B5EF4-FFF2-40B4-BE49-F238E27FC236}">
                  <a16:creationId xmlns:a16="http://schemas.microsoft.com/office/drawing/2014/main" id="{1BDF6439-D1E9-CAFE-C7B2-4297F4768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00042" y="4641007"/>
              <a:ext cx="2592000" cy="41858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E67131B-E243-1341-E86C-E4FC19B99267}"/>
              </a:ext>
            </a:extLst>
          </p:cNvPr>
          <p:cNvGrpSpPr/>
          <p:nvPr/>
        </p:nvGrpSpPr>
        <p:grpSpPr>
          <a:xfrm>
            <a:off x="6419925" y="1782288"/>
            <a:ext cx="3945112" cy="1535740"/>
            <a:chOff x="8559899" y="2376383"/>
            <a:chExt cx="5260149" cy="2047653"/>
          </a:xfrm>
        </p:grpSpPr>
        <p:grpSp>
          <p:nvGrpSpPr>
            <p:cNvPr id="11" name="그룹 1008">
              <a:extLst>
                <a:ext uri="{FF2B5EF4-FFF2-40B4-BE49-F238E27FC236}">
                  <a16:creationId xmlns:a16="http://schemas.microsoft.com/office/drawing/2014/main" id="{61766D30-472A-DB96-44A5-D506A7E1E580}"/>
                </a:ext>
              </a:extLst>
            </p:cNvPr>
            <p:cNvGrpSpPr/>
            <p:nvPr/>
          </p:nvGrpSpPr>
          <p:grpSpPr>
            <a:xfrm>
              <a:off x="8559899" y="2376383"/>
              <a:ext cx="3239453" cy="2047653"/>
              <a:chOff x="12350580" y="1678783"/>
              <a:chExt cx="5361151" cy="3721776"/>
            </a:xfrm>
          </p:grpSpPr>
          <p:pic>
            <p:nvPicPr>
              <p:cNvPr id="12" name="Object 23">
                <a:extLst>
                  <a:ext uri="{FF2B5EF4-FFF2-40B4-BE49-F238E27FC236}">
                    <a16:creationId xmlns:a16="http://schemas.microsoft.com/office/drawing/2014/main" id="{3272EE67-0D41-A1EC-3CC3-BE16431901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350580" y="1678783"/>
                <a:ext cx="5361151" cy="3721776"/>
              </a:xfrm>
              <a:prstGeom prst="rect">
                <a:avLst/>
              </a:prstGeom>
            </p:spPr>
          </p:pic>
        </p:grpSp>
        <p:sp>
          <p:nvSpPr>
            <p:cNvPr id="19" name="Object 27">
              <a:extLst>
                <a:ext uri="{FF2B5EF4-FFF2-40B4-BE49-F238E27FC236}">
                  <a16:creationId xmlns:a16="http://schemas.microsoft.com/office/drawing/2014/main" id="{84EC1714-C511-066B-A174-378703E46B90}"/>
                </a:ext>
              </a:extLst>
            </p:cNvPr>
            <p:cNvSpPr txBox="1"/>
            <p:nvPr/>
          </p:nvSpPr>
          <p:spPr>
            <a:xfrm>
              <a:off x="9460802" y="2715394"/>
              <a:ext cx="3951266" cy="8002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3300" b="1" dirty="0">
                  <a:solidFill>
                    <a:schemeClr val="bg1"/>
                  </a:solidFill>
                  <a:latin typeface="배달의민족 한나는 열한살" panose="020B0600000101010101" pitchFamily="50" charset="-127"/>
                </a:rPr>
                <a:t>LSTM</a:t>
              </a:r>
              <a:endParaRPr lang="en-US" sz="33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0309FF4-7BE3-B39D-0DBE-67903EB2556A}"/>
                </a:ext>
              </a:extLst>
            </p:cNvPr>
            <p:cNvSpPr txBox="1"/>
            <p:nvPr/>
          </p:nvSpPr>
          <p:spPr>
            <a:xfrm>
              <a:off x="9108348" y="3685451"/>
              <a:ext cx="4711700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100" dirty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시계열 데이터</a:t>
              </a:r>
            </a:p>
          </p:txBody>
        </p:sp>
        <p:pic>
          <p:nvPicPr>
            <p:cNvPr id="29" name="Object 22">
              <a:extLst>
                <a:ext uri="{FF2B5EF4-FFF2-40B4-BE49-F238E27FC236}">
                  <a16:creationId xmlns:a16="http://schemas.microsoft.com/office/drawing/2014/main" id="{D36B1406-0706-4960-673E-E853DCEF3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83486" y="3495234"/>
              <a:ext cx="2592000" cy="41858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E92FD8D-D776-07EA-9E5B-F152E146CFC6}"/>
              </a:ext>
            </a:extLst>
          </p:cNvPr>
          <p:cNvGrpSpPr/>
          <p:nvPr/>
        </p:nvGrpSpPr>
        <p:grpSpPr>
          <a:xfrm>
            <a:off x="1325305" y="1500445"/>
            <a:ext cx="2726033" cy="1238565"/>
            <a:chOff x="1767073" y="2000593"/>
            <a:chExt cx="3634710" cy="1651420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B04A47BB-8AF5-1D4D-042F-13F964F5DD00}"/>
                </a:ext>
              </a:extLst>
            </p:cNvPr>
            <p:cNvGrpSpPr/>
            <p:nvPr/>
          </p:nvGrpSpPr>
          <p:grpSpPr>
            <a:xfrm>
              <a:off x="1767073" y="2000593"/>
              <a:ext cx="3634710" cy="665814"/>
              <a:chOff x="1767073" y="2000593"/>
              <a:chExt cx="3634710" cy="665814"/>
            </a:xfrm>
          </p:grpSpPr>
          <p:pic>
            <p:nvPicPr>
              <p:cNvPr id="34" name="Object 39">
                <a:extLst>
                  <a:ext uri="{FF2B5EF4-FFF2-40B4-BE49-F238E27FC236}">
                    <a16:creationId xmlns:a16="http://schemas.microsoft.com/office/drawing/2014/main" id="{07443757-D659-44CB-AC50-11BF0B6C26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colorTemperature colorTemp="47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767073" y="2000593"/>
                <a:ext cx="454039" cy="656163"/>
              </a:xfrm>
              <a:prstGeom prst="rect">
                <a:avLst/>
              </a:prstGeom>
              <a:noFill/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85D38F-0845-8059-9742-34FC3A8A1D59}"/>
                  </a:ext>
                </a:extLst>
              </p:cNvPr>
              <p:cNvSpPr txBox="1"/>
              <p:nvPr/>
            </p:nvSpPr>
            <p:spPr>
              <a:xfrm>
                <a:off x="2336850" y="2112409"/>
                <a:ext cx="306493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100" dirty="0">
                    <a:solidFill>
                      <a:schemeClr val="accent1">
                        <a:lumMod val="50000"/>
                      </a:schemeClr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올바른 시기</a:t>
                </a: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DAD3098B-3FE0-1A06-DC65-936BDCB2F9D0}"/>
                </a:ext>
              </a:extLst>
            </p:cNvPr>
            <p:cNvGrpSpPr/>
            <p:nvPr/>
          </p:nvGrpSpPr>
          <p:grpSpPr>
            <a:xfrm>
              <a:off x="1789628" y="2968318"/>
              <a:ext cx="3191871" cy="683695"/>
              <a:chOff x="1789628" y="2968318"/>
              <a:chExt cx="3191871" cy="683695"/>
            </a:xfrm>
          </p:grpSpPr>
          <p:pic>
            <p:nvPicPr>
              <p:cNvPr id="36" name="Object 39">
                <a:extLst>
                  <a:ext uri="{FF2B5EF4-FFF2-40B4-BE49-F238E27FC236}">
                    <a16:creationId xmlns:a16="http://schemas.microsoft.com/office/drawing/2014/main" id="{C42A1050-4F42-45E5-834B-18E1F1F585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colorTemperature colorTemp="47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789628" y="2968318"/>
                <a:ext cx="454039" cy="656163"/>
              </a:xfrm>
              <a:prstGeom prst="rect">
                <a:avLst/>
              </a:prstGeom>
              <a:noFill/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69DC20C-659E-B10A-A93F-C6ABF6CE723A}"/>
                  </a:ext>
                </a:extLst>
              </p:cNvPr>
              <p:cNvSpPr txBox="1"/>
              <p:nvPr/>
            </p:nvSpPr>
            <p:spPr>
              <a:xfrm>
                <a:off x="2303237" y="3098015"/>
                <a:ext cx="267826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100" dirty="0" err="1">
                    <a:solidFill>
                      <a:schemeClr val="accent1">
                        <a:lumMod val="50000"/>
                      </a:schemeClr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균형잡힌</a:t>
                </a:r>
                <a:r>
                  <a:rPr lang="ko-KR" altLang="en-US" sz="2100" dirty="0">
                    <a:solidFill>
                      <a:schemeClr val="accent1">
                        <a:lumMod val="50000"/>
                      </a:schemeClr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 식단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8377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/>
          <p:nvPr/>
        </p:nvSpPr>
        <p:spPr>
          <a:xfrm>
            <a:off x="-9150" y="0"/>
            <a:ext cx="923400" cy="5143500"/>
          </a:xfrm>
          <a:prstGeom prst="rect">
            <a:avLst/>
          </a:prstGeom>
          <a:solidFill>
            <a:srgbClr val="6298EE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55" name="Google Shape;155;p22"/>
          <p:cNvSpPr/>
          <p:nvPr/>
        </p:nvSpPr>
        <p:spPr>
          <a:xfrm>
            <a:off x="91440" y="2950875"/>
            <a:ext cx="1051500" cy="914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07" y="1117280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7" name="Google Shape;15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798" y="2136852"/>
            <a:ext cx="502919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8" name="Google Shape;15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579" y="4175997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9" name="Google Shape;15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588" y="3156425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0" name="Google Shape;16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691" y="235242"/>
            <a:ext cx="455125" cy="36576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DFC9DDE8-9CB2-3FAD-6BF3-9C16BB02EFD0}"/>
              </a:ext>
            </a:extLst>
          </p:cNvPr>
          <p:cNvSpPr/>
          <p:nvPr/>
        </p:nvSpPr>
        <p:spPr>
          <a:xfrm>
            <a:off x="1014840" y="96014"/>
            <a:ext cx="3958493" cy="1094378"/>
          </a:xfrm>
          <a:prstGeom prst="rect">
            <a:avLst/>
          </a:prstGeom>
          <a:solidFill>
            <a:srgbClr val="6298EE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C338E5B-CBA0-090D-E002-252508B22BD0}"/>
              </a:ext>
            </a:extLst>
          </p:cNvPr>
          <p:cNvSpPr/>
          <p:nvPr/>
        </p:nvSpPr>
        <p:spPr>
          <a:xfrm>
            <a:off x="1006723" y="4267200"/>
            <a:ext cx="3994871" cy="780286"/>
          </a:xfrm>
          <a:prstGeom prst="rect">
            <a:avLst/>
          </a:prstGeom>
          <a:solidFill>
            <a:srgbClr val="34A853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1BC192A-3C15-9F5F-FD5A-29FBB601AC40}"/>
              </a:ext>
            </a:extLst>
          </p:cNvPr>
          <p:cNvSpPr/>
          <p:nvPr/>
        </p:nvSpPr>
        <p:spPr>
          <a:xfrm>
            <a:off x="5065806" y="87639"/>
            <a:ext cx="3958493" cy="1094378"/>
          </a:xfrm>
          <a:prstGeom prst="rect">
            <a:avLst/>
          </a:prstGeom>
          <a:solidFill>
            <a:srgbClr val="6298EE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9B93CBD-FFD1-8664-6E23-6F569DB41E48}"/>
              </a:ext>
            </a:extLst>
          </p:cNvPr>
          <p:cNvSpPr/>
          <p:nvPr/>
        </p:nvSpPr>
        <p:spPr>
          <a:xfrm>
            <a:off x="5076009" y="4267200"/>
            <a:ext cx="3958493" cy="780286"/>
          </a:xfrm>
          <a:prstGeom prst="rect">
            <a:avLst/>
          </a:prstGeom>
          <a:solidFill>
            <a:srgbClr val="34A853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BAE70C8F-8322-02EE-CBA5-78A7CCDA3040}"/>
              </a:ext>
            </a:extLst>
          </p:cNvPr>
          <p:cNvSpPr/>
          <p:nvPr/>
        </p:nvSpPr>
        <p:spPr>
          <a:xfrm>
            <a:off x="5510640" y="-2856840"/>
            <a:ext cx="3958493" cy="1065259"/>
          </a:xfrm>
          <a:prstGeom prst="roundRect">
            <a:avLst/>
          </a:prstGeom>
          <a:solidFill>
            <a:srgbClr val="6298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1148EB64-7894-9CD4-44C5-9F3D7762E16E}"/>
              </a:ext>
            </a:extLst>
          </p:cNvPr>
          <p:cNvSpPr/>
          <p:nvPr/>
        </p:nvSpPr>
        <p:spPr>
          <a:xfrm>
            <a:off x="2825851" y="-1849622"/>
            <a:ext cx="3958493" cy="1065259"/>
          </a:xfrm>
          <a:prstGeom prst="roundRect">
            <a:avLst/>
          </a:prstGeom>
          <a:solidFill>
            <a:srgbClr val="6298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pic>
        <p:nvPicPr>
          <p:cNvPr id="131" name="그림 130">
            <a:extLst>
              <a:ext uri="{FF2B5EF4-FFF2-40B4-BE49-F238E27FC236}">
                <a16:creationId xmlns:a16="http://schemas.microsoft.com/office/drawing/2014/main" id="{DD9A813C-102E-8D41-F3CA-C892F5887F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559205" y="-2875183"/>
            <a:ext cx="4574045" cy="2172673"/>
          </a:xfrm>
          <a:prstGeom prst="rect">
            <a:avLst/>
          </a:prstGeom>
        </p:spPr>
      </p:pic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64D05DB5-4BA0-B7F7-4F37-220F8E85EC28}"/>
              </a:ext>
            </a:extLst>
          </p:cNvPr>
          <p:cNvSpPr/>
          <p:nvPr/>
        </p:nvSpPr>
        <p:spPr>
          <a:xfrm rot="5400000">
            <a:off x="3956962" y="-1506436"/>
            <a:ext cx="284693" cy="255630"/>
          </a:xfrm>
          <a:prstGeom prst="triangle">
            <a:avLst>
              <a:gd name="adj" fmla="val 4468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7C46285E-82A3-0834-7AC0-4C2A6DFE883A}"/>
              </a:ext>
            </a:extLst>
          </p:cNvPr>
          <p:cNvSpPr txBox="1"/>
          <p:nvPr/>
        </p:nvSpPr>
        <p:spPr>
          <a:xfrm>
            <a:off x="1288330" y="367385"/>
            <a:ext cx="380573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50" dirty="0" err="1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RandomForest</a:t>
            </a:r>
            <a:endParaRPr lang="ko-KR" altLang="en-US" sz="405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3BFCB24-5F9E-C6E3-BF9E-69CCC59E1594}"/>
              </a:ext>
            </a:extLst>
          </p:cNvPr>
          <p:cNvSpPr txBox="1"/>
          <p:nvPr/>
        </p:nvSpPr>
        <p:spPr>
          <a:xfrm>
            <a:off x="986624" y="4477977"/>
            <a:ext cx="474345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50" dirty="0" err="1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초중후기</a:t>
            </a:r>
            <a:r>
              <a:rPr lang="ko-KR" altLang="en-US" sz="225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이유식과 이유기 간식 분류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5CF711D-8A08-BD77-A0CB-4EA6C409FB60}"/>
              </a:ext>
            </a:extLst>
          </p:cNvPr>
          <p:cNvSpPr txBox="1"/>
          <p:nvPr/>
        </p:nvSpPr>
        <p:spPr>
          <a:xfrm>
            <a:off x="6180975" y="318717"/>
            <a:ext cx="334939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50" dirty="0" err="1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KMean</a:t>
            </a:r>
            <a:endParaRPr lang="ko-KR" altLang="en-US" sz="405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5CBA1EFD-7145-0B4A-1E54-C8BEB28017B2}"/>
              </a:ext>
            </a:extLst>
          </p:cNvPr>
          <p:cNvSpPr/>
          <p:nvPr/>
        </p:nvSpPr>
        <p:spPr>
          <a:xfrm>
            <a:off x="10040072" y="313292"/>
            <a:ext cx="1868989" cy="943251"/>
          </a:xfrm>
          <a:prstGeom prst="rect">
            <a:avLst/>
          </a:prstGeom>
          <a:solidFill>
            <a:srgbClr val="6298EE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85F97C25-F8B8-8FA4-A3F3-553A8FA1AF6F}"/>
              </a:ext>
            </a:extLst>
          </p:cNvPr>
          <p:cNvSpPr txBox="1"/>
          <p:nvPr/>
        </p:nvSpPr>
        <p:spPr>
          <a:xfrm>
            <a:off x="5147512" y="4477977"/>
            <a:ext cx="4244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영양소 기반 </a:t>
            </a:r>
            <a:r>
              <a:rPr lang="en-US" altLang="ko-KR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13</a:t>
            </a:r>
            <a:r>
              <a:rPr lang="ko-KR" altLang="en-US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 카테고리 생성</a:t>
            </a:r>
          </a:p>
        </p:txBody>
      </p:sp>
      <p:pic>
        <p:nvPicPr>
          <p:cNvPr id="1026" name="Picture 2" descr="RandomForest 개념 정리 및 활용 (sklearn) | INEED COFFEE">
            <a:extLst>
              <a:ext uri="{FF2B5EF4-FFF2-40B4-BE49-F238E27FC236}">
                <a16:creationId xmlns:a16="http://schemas.microsoft.com/office/drawing/2014/main" id="{08FB9298-B28B-4A06-5D47-3EDE0FD15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33750" y="7155573"/>
            <a:ext cx="3858115" cy="223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K-Means Clustering Algorithm in Java | Baeldung">
            <a:extLst>
              <a:ext uri="{FF2B5EF4-FFF2-40B4-BE49-F238E27FC236}">
                <a16:creationId xmlns:a16="http://schemas.microsoft.com/office/drawing/2014/main" id="{5B6F82FC-F828-F301-FC96-A6E9A6673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1748" y="3551297"/>
            <a:ext cx="3176309" cy="273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D940B05E-49FF-F45D-137D-76AECB46AE64}"/>
              </a:ext>
            </a:extLst>
          </p:cNvPr>
          <p:cNvSpPr/>
          <p:nvPr/>
        </p:nvSpPr>
        <p:spPr>
          <a:xfrm>
            <a:off x="-2967251" y="1575520"/>
            <a:ext cx="2025292" cy="1429169"/>
          </a:xfrm>
          <a:prstGeom prst="rect">
            <a:avLst/>
          </a:prstGeom>
          <a:solidFill>
            <a:srgbClr val="6298EE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4DBDE46-381C-FAFB-ED20-E21F3B7EE20B}"/>
              </a:ext>
            </a:extLst>
          </p:cNvPr>
          <p:cNvGrpSpPr/>
          <p:nvPr/>
        </p:nvGrpSpPr>
        <p:grpSpPr>
          <a:xfrm>
            <a:off x="6698967" y="1242293"/>
            <a:ext cx="2596202" cy="2920361"/>
            <a:chOff x="8917576" y="1685902"/>
            <a:chExt cx="3461602" cy="3893815"/>
          </a:xfrm>
        </p:grpSpPr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B7039989-5858-6F4B-96E9-6876900F9A85}"/>
                </a:ext>
              </a:extLst>
            </p:cNvPr>
            <p:cNvSpPr/>
            <p:nvPr/>
          </p:nvSpPr>
          <p:spPr>
            <a:xfrm>
              <a:off x="9345613" y="1685902"/>
              <a:ext cx="2700389" cy="3893815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A92F4F32-5C20-8291-86A7-99C4ED914DC0}"/>
                </a:ext>
              </a:extLst>
            </p:cNvPr>
            <p:cNvSpPr txBox="1"/>
            <p:nvPr/>
          </p:nvSpPr>
          <p:spPr>
            <a:xfrm>
              <a:off x="8917576" y="2012255"/>
              <a:ext cx="3461602" cy="3377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700" dirty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초기</a:t>
              </a:r>
              <a:r>
                <a:rPr lang="en-US" altLang="ko-KR" sz="2700" dirty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: 0~2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700" dirty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중기</a:t>
              </a:r>
              <a:r>
                <a:rPr lang="en-US" altLang="ko-KR" sz="2700" dirty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: 3~5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700" dirty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후기</a:t>
              </a:r>
              <a:r>
                <a:rPr lang="en-US" altLang="ko-KR" sz="2700" dirty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: 6~9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700" dirty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간식</a:t>
              </a:r>
              <a:r>
                <a:rPr lang="en-US" altLang="ko-KR" sz="2700" dirty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: 10~12</a:t>
              </a:r>
              <a:endParaRPr lang="ko-KR" altLang="en-US" sz="27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E7C57CD-BBE9-CFF7-68AA-1039D5E10A3E}"/>
              </a:ext>
            </a:extLst>
          </p:cNvPr>
          <p:cNvGrpSpPr/>
          <p:nvPr/>
        </p:nvGrpSpPr>
        <p:grpSpPr>
          <a:xfrm>
            <a:off x="5081902" y="3222634"/>
            <a:ext cx="2175809" cy="943251"/>
            <a:chOff x="6761489" y="4326357"/>
            <a:chExt cx="2901078" cy="1257668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DD6D7F99-9925-B218-E7B1-E1862DB3CAE6}"/>
                </a:ext>
              </a:extLst>
            </p:cNvPr>
            <p:cNvSpPr/>
            <p:nvPr/>
          </p:nvSpPr>
          <p:spPr>
            <a:xfrm>
              <a:off x="6761489" y="4326357"/>
              <a:ext cx="2491985" cy="1257668"/>
            </a:xfrm>
            <a:prstGeom prst="rect">
              <a:avLst/>
            </a:prstGeom>
            <a:solidFill>
              <a:srgbClr val="FAB90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3EC4BFD-E7FA-72C0-0893-636A64FA68A9}"/>
                </a:ext>
              </a:extLst>
            </p:cNvPr>
            <p:cNvSpPr txBox="1"/>
            <p:nvPr/>
          </p:nvSpPr>
          <p:spPr>
            <a:xfrm>
              <a:off x="7319032" y="4658990"/>
              <a:ext cx="234353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700" dirty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유사도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0B2ED24-DAD3-A76F-C5A8-853585D366BA}"/>
              </a:ext>
            </a:extLst>
          </p:cNvPr>
          <p:cNvGrpSpPr/>
          <p:nvPr/>
        </p:nvGrpSpPr>
        <p:grpSpPr>
          <a:xfrm>
            <a:off x="4690065" y="1286334"/>
            <a:ext cx="2625664" cy="1892344"/>
            <a:chOff x="6239040" y="1744624"/>
            <a:chExt cx="3500885" cy="2523125"/>
          </a:xfrm>
        </p:grpSpPr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3C99F6F6-8DA7-EE19-21A0-E3FEA2F51CDC}"/>
                </a:ext>
              </a:extLst>
            </p:cNvPr>
            <p:cNvSpPr/>
            <p:nvPr/>
          </p:nvSpPr>
          <p:spPr>
            <a:xfrm>
              <a:off x="6743491" y="1744624"/>
              <a:ext cx="2491985" cy="2523125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C3E4BC6-BC4D-C576-5A64-CADE3D563754}"/>
                </a:ext>
              </a:extLst>
            </p:cNvPr>
            <p:cNvSpPr txBox="1"/>
            <p:nvPr/>
          </p:nvSpPr>
          <p:spPr>
            <a:xfrm>
              <a:off x="6239040" y="2612127"/>
              <a:ext cx="350088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데이터 포인트</a:t>
              </a:r>
              <a:endParaRPr lang="en-US" altLang="ko-KR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할당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6D02C48-4EBB-09C2-FC15-645839FA3FEA}"/>
              </a:ext>
            </a:extLst>
          </p:cNvPr>
          <p:cNvSpPr txBox="1"/>
          <p:nvPr/>
        </p:nvSpPr>
        <p:spPr>
          <a:xfrm>
            <a:off x="1327239" y="2287784"/>
            <a:ext cx="343532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dirty="0">
                <a:solidFill>
                  <a:srgbClr val="6298E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Ingredient</a:t>
            </a:r>
            <a:endParaRPr lang="ko-KR" altLang="en-US" sz="4500" dirty="0">
              <a:solidFill>
                <a:srgbClr val="6298EE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9B653D-6D40-E00C-A52E-F788D2EEB495}"/>
              </a:ext>
            </a:extLst>
          </p:cNvPr>
          <p:cNvSpPr txBox="1"/>
          <p:nvPr/>
        </p:nvSpPr>
        <p:spPr>
          <a:xfrm>
            <a:off x="5633511" y="1684905"/>
            <a:ext cx="281620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dirty="0">
                <a:solidFill>
                  <a:srgbClr val="6298E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Calorie</a:t>
            </a:r>
          </a:p>
          <a:p>
            <a:pPr algn="ctr"/>
            <a:r>
              <a:rPr lang="en-US" altLang="ko-KR" sz="4500" dirty="0">
                <a:solidFill>
                  <a:srgbClr val="6298E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&amp;</a:t>
            </a:r>
          </a:p>
          <a:p>
            <a:pPr algn="ctr"/>
            <a:r>
              <a:rPr lang="en-US" altLang="ko-KR" sz="4500" dirty="0">
                <a:solidFill>
                  <a:srgbClr val="6298E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Nutrient</a:t>
            </a:r>
            <a:endParaRPr lang="ko-KR" altLang="en-US" sz="4500" dirty="0">
              <a:solidFill>
                <a:srgbClr val="6298EE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F464B8-E837-6982-54BC-D77C63D318DD}"/>
              </a:ext>
            </a:extLst>
          </p:cNvPr>
          <p:cNvGrpSpPr/>
          <p:nvPr/>
        </p:nvGrpSpPr>
        <p:grpSpPr>
          <a:xfrm>
            <a:off x="952214" y="1278225"/>
            <a:ext cx="2202821" cy="1429169"/>
            <a:chOff x="1269618" y="1704300"/>
            <a:chExt cx="2937095" cy="190555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069842B-DB53-979B-CB13-1B5B45DC2A21}"/>
                </a:ext>
              </a:extLst>
            </p:cNvPr>
            <p:cNvSpPr/>
            <p:nvPr/>
          </p:nvSpPr>
          <p:spPr>
            <a:xfrm>
              <a:off x="1347966" y="1704300"/>
              <a:ext cx="2700389" cy="1905558"/>
            </a:xfrm>
            <a:prstGeom prst="rect">
              <a:avLst/>
            </a:prstGeom>
            <a:solidFill>
              <a:srgbClr val="92D05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12180D5-E0D4-2EAB-4CEC-C69E9323819A}"/>
                </a:ext>
              </a:extLst>
            </p:cNvPr>
            <p:cNvSpPr txBox="1"/>
            <p:nvPr/>
          </p:nvSpPr>
          <p:spPr>
            <a:xfrm>
              <a:off x="1269618" y="2047603"/>
              <a:ext cx="2937095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새로운</a:t>
              </a:r>
              <a:endParaRPr lang="en-US" altLang="ko-KR" sz="3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pPr algn="ctr"/>
              <a:r>
                <a:rPr lang="ko-KR" altLang="en-US" sz="3000" dirty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데이터</a:t>
              </a:r>
              <a:endParaRPr lang="en-US" altLang="ko-KR" sz="3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F21062C-3603-3DD9-8C7B-E327CEE4586F}"/>
              </a:ext>
            </a:extLst>
          </p:cNvPr>
          <p:cNvGrpSpPr/>
          <p:nvPr/>
        </p:nvGrpSpPr>
        <p:grpSpPr>
          <a:xfrm>
            <a:off x="971111" y="2777342"/>
            <a:ext cx="2139462" cy="1429169"/>
            <a:chOff x="1294815" y="3703123"/>
            <a:chExt cx="2852616" cy="190555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C97EE54-AE0A-2373-BCF3-A0AEDFD62D7D}"/>
                </a:ext>
              </a:extLst>
            </p:cNvPr>
            <p:cNvSpPr/>
            <p:nvPr/>
          </p:nvSpPr>
          <p:spPr>
            <a:xfrm>
              <a:off x="1347966" y="3703123"/>
              <a:ext cx="2700389" cy="1905558"/>
            </a:xfrm>
            <a:prstGeom prst="rect">
              <a:avLst/>
            </a:prstGeom>
            <a:solidFill>
              <a:srgbClr val="6298E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473D72-D92D-444E-99A6-88CA7ADE7575}"/>
                </a:ext>
              </a:extLst>
            </p:cNvPr>
            <p:cNvSpPr txBox="1"/>
            <p:nvPr/>
          </p:nvSpPr>
          <p:spPr>
            <a:xfrm>
              <a:off x="1294815" y="4017678"/>
              <a:ext cx="2852616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 err="1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결측치</a:t>
              </a:r>
              <a:r>
                <a:rPr lang="en-US" altLang="ko-KR" sz="3000" dirty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,</a:t>
              </a:r>
            </a:p>
            <a:p>
              <a:pPr algn="ctr"/>
              <a:r>
                <a:rPr lang="ko-KR" altLang="en-US" sz="3000" dirty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이상치</a:t>
              </a:r>
              <a:endParaRPr lang="en-US" altLang="ko-KR" sz="3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B7F0BD5-E47B-2C26-29BE-54A517FAE15D}"/>
              </a:ext>
            </a:extLst>
          </p:cNvPr>
          <p:cNvGrpSpPr/>
          <p:nvPr/>
        </p:nvGrpSpPr>
        <p:grpSpPr>
          <a:xfrm>
            <a:off x="2661438" y="1293228"/>
            <a:ext cx="2733675" cy="976245"/>
            <a:chOff x="3531969" y="1707428"/>
            <a:chExt cx="3644900" cy="130166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7C7C5B5-C527-84B8-6C94-34300CF52D09}"/>
                </a:ext>
              </a:extLst>
            </p:cNvPr>
            <p:cNvSpPr/>
            <p:nvPr/>
          </p:nvSpPr>
          <p:spPr>
            <a:xfrm>
              <a:off x="4146861" y="1707428"/>
              <a:ext cx="2491985" cy="1301660"/>
            </a:xfrm>
            <a:prstGeom prst="rect">
              <a:avLst/>
            </a:prstGeom>
            <a:solidFill>
              <a:srgbClr val="FAB90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771558C-3533-C4B8-76DF-D4C308C573FB}"/>
                </a:ext>
              </a:extLst>
            </p:cNvPr>
            <p:cNvSpPr txBox="1"/>
            <p:nvPr/>
          </p:nvSpPr>
          <p:spPr>
            <a:xfrm>
              <a:off x="3531969" y="2062195"/>
              <a:ext cx="36449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과적합</a:t>
              </a:r>
              <a:endParaRPr lang="ko-KR" altLang="en-US" sz="3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CD61F6D-3BBC-3386-FD03-F08512CF2769}"/>
              </a:ext>
            </a:extLst>
          </p:cNvPr>
          <p:cNvGrpSpPr/>
          <p:nvPr/>
        </p:nvGrpSpPr>
        <p:grpSpPr>
          <a:xfrm>
            <a:off x="2423726" y="2366244"/>
            <a:ext cx="3152775" cy="1840267"/>
            <a:chOff x="3231635" y="3154992"/>
            <a:chExt cx="4203700" cy="245368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F26CFA1-5F09-51CF-C8E2-0E829A8B2033}"/>
                </a:ext>
              </a:extLst>
            </p:cNvPr>
            <p:cNvSpPr/>
            <p:nvPr/>
          </p:nvSpPr>
          <p:spPr>
            <a:xfrm>
              <a:off x="4146860" y="3154992"/>
              <a:ext cx="2491985" cy="2453689"/>
            </a:xfrm>
            <a:prstGeom prst="rect">
              <a:avLst/>
            </a:prstGeom>
            <a:solidFill>
              <a:srgbClr val="EA4133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A2E70A-B652-DFBE-FE19-16D0C62CAF72}"/>
                </a:ext>
              </a:extLst>
            </p:cNvPr>
            <p:cNvSpPr txBox="1"/>
            <p:nvPr/>
          </p:nvSpPr>
          <p:spPr>
            <a:xfrm>
              <a:off x="3231635" y="3832672"/>
              <a:ext cx="4203700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정확도</a:t>
              </a:r>
              <a:endParaRPr lang="en-US" altLang="ko-KR" sz="3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pPr algn="ctr"/>
              <a:r>
                <a:rPr lang="en-US" altLang="ko-KR" sz="3000" dirty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83%</a:t>
              </a:r>
              <a:endParaRPr lang="ko-KR" altLang="en-US" sz="3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0284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/>
          <p:nvPr/>
        </p:nvSpPr>
        <p:spPr>
          <a:xfrm>
            <a:off x="-9150" y="0"/>
            <a:ext cx="923400" cy="5143500"/>
          </a:xfrm>
          <a:prstGeom prst="rect">
            <a:avLst/>
          </a:prstGeom>
          <a:solidFill>
            <a:srgbClr val="6298EE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55" name="Google Shape;155;p22"/>
          <p:cNvSpPr/>
          <p:nvPr/>
        </p:nvSpPr>
        <p:spPr>
          <a:xfrm>
            <a:off x="91439" y="2950875"/>
            <a:ext cx="981476" cy="914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 dirty="0"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07" y="1117280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7" name="Google Shape;15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798" y="2136852"/>
            <a:ext cx="502919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8" name="Google Shape;15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579" y="4175997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9" name="Google Shape;15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588" y="3156425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0" name="Google Shape;16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691" y="235242"/>
            <a:ext cx="455125" cy="36576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BB9243-9871-D788-B872-4B4DDE9F944F}"/>
              </a:ext>
            </a:extLst>
          </p:cNvPr>
          <p:cNvSpPr txBox="1"/>
          <p:nvPr/>
        </p:nvSpPr>
        <p:spPr>
          <a:xfrm>
            <a:off x="1272867" y="235188"/>
            <a:ext cx="6677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6298E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LSTM</a:t>
            </a:r>
            <a:endParaRPr lang="ko-KR" altLang="en-US" sz="6000" dirty="0">
              <a:solidFill>
                <a:srgbClr val="6298E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7" name="막힌 원호 26">
            <a:extLst>
              <a:ext uri="{FF2B5EF4-FFF2-40B4-BE49-F238E27FC236}">
                <a16:creationId xmlns:a16="http://schemas.microsoft.com/office/drawing/2014/main" id="{51B864D1-DBEA-F81F-397D-65F9F7C9330B}"/>
              </a:ext>
            </a:extLst>
          </p:cNvPr>
          <p:cNvSpPr/>
          <p:nvPr/>
        </p:nvSpPr>
        <p:spPr>
          <a:xfrm>
            <a:off x="2801278" y="538565"/>
            <a:ext cx="1810518" cy="1190769"/>
          </a:xfrm>
          <a:prstGeom prst="blockArc">
            <a:avLst>
              <a:gd name="adj1" fmla="val 18900000"/>
              <a:gd name="adj2" fmla="val 2700000"/>
              <a:gd name="adj3" fmla="val 298"/>
            </a:avLst>
          </a:prstGeom>
          <a:ln>
            <a:noFill/>
          </a:ln>
        </p:spPr>
        <p:style>
          <a:lnRef idx="2">
            <a:scrgbClr r="0" g="0" b="0"/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 sz="1050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8D81367F-925A-FBDA-FC11-91FB511D37BC}"/>
              </a:ext>
            </a:extLst>
          </p:cNvPr>
          <p:cNvSpPr/>
          <p:nvPr/>
        </p:nvSpPr>
        <p:spPr>
          <a:xfrm>
            <a:off x="3789206" y="2751929"/>
            <a:ext cx="5019329" cy="808990"/>
          </a:xfrm>
          <a:custGeom>
            <a:avLst/>
            <a:gdLst>
              <a:gd name="connsiteX0" fmla="*/ 0 w 6692439"/>
              <a:gd name="connsiteY0" fmla="*/ 179779 h 1078653"/>
              <a:gd name="connsiteX1" fmla="*/ 179779 w 6692439"/>
              <a:gd name="connsiteY1" fmla="*/ 0 h 1078653"/>
              <a:gd name="connsiteX2" fmla="*/ 6512660 w 6692439"/>
              <a:gd name="connsiteY2" fmla="*/ 0 h 1078653"/>
              <a:gd name="connsiteX3" fmla="*/ 6692439 w 6692439"/>
              <a:gd name="connsiteY3" fmla="*/ 179779 h 1078653"/>
              <a:gd name="connsiteX4" fmla="*/ 6692439 w 6692439"/>
              <a:gd name="connsiteY4" fmla="*/ 898874 h 1078653"/>
              <a:gd name="connsiteX5" fmla="*/ 6512660 w 6692439"/>
              <a:gd name="connsiteY5" fmla="*/ 1078653 h 1078653"/>
              <a:gd name="connsiteX6" fmla="*/ 179779 w 6692439"/>
              <a:gd name="connsiteY6" fmla="*/ 1078653 h 1078653"/>
              <a:gd name="connsiteX7" fmla="*/ 0 w 6692439"/>
              <a:gd name="connsiteY7" fmla="*/ 898874 h 1078653"/>
              <a:gd name="connsiteX8" fmla="*/ 0 w 6692439"/>
              <a:gd name="connsiteY8" fmla="*/ 179779 h 1078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92439" h="1078653">
                <a:moveTo>
                  <a:pt x="0" y="179779"/>
                </a:moveTo>
                <a:cubicBezTo>
                  <a:pt x="0" y="80490"/>
                  <a:pt x="80490" y="0"/>
                  <a:pt x="179779" y="0"/>
                </a:cubicBezTo>
                <a:lnTo>
                  <a:pt x="6512660" y="0"/>
                </a:lnTo>
                <a:cubicBezTo>
                  <a:pt x="6611949" y="0"/>
                  <a:pt x="6692439" y="80490"/>
                  <a:pt x="6692439" y="179779"/>
                </a:cubicBezTo>
                <a:lnTo>
                  <a:pt x="6692439" y="898874"/>
                </a:lnTo>
                <a:cubicBezTo>
                  <a:pt x="6692439" y="998163"/>
                  <a:pt x="6611949" y="1078653"/>
                  <a:pt x="6512660" y="1078653"/>
                </a:cubicBezTo>
                <a:lnTo>
                  <a:pt x="179779" y="1078653"/>
                </a:lnTo>
                <a:cubicBezTo>
                  <a:pt x="80490" y="1078653"/>
                  <a:pt x="0" y="998163"/>
                  <a:pt x="0" y="898874"/>
                </a:cubicBezTo>
                <a:lnTo>
                  <a:pt x="0" y="179779"/>
                </a:lnTo>
                <a:close/>
              </a:path>
            </a:pathLst>
          </a:custGeom>
          <a:solidFill>
            <a:srgbClr val="6298E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81627" tIns="111881" rIns="111881" bIns="111881" numCol="1" spcCol="1270" anchor="ctr" anchorCtr="0">
            <a:noAutofit/>
          </a:bodyPr>
          <a:lstStyle/>
          <a:p>
            <a:pPr defTabSz="126682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2850" kern="120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3ED3A48-E853-CA1D-BEC1-BFB0174D99F9}"/>
              </a:ext>
            </a:extLst>
          </p:cNvPr>
          <p:cNvSpPr/>
          <p:nvPr/>
        </p:nvSpPr>
        <p:spPr>
          <a:xfrm>
            <a:off x="3283587" y="2650805"/>
            <a:ext cx="1011237" cy="1011237"/>
          </a:xfrm>
          <a:prstGeom prst="ellipse">
            <a:avLst/>
          </a:prstGeom>
          <a:ln>
            <a:noFill/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 sz="1050"/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317EFA2C-7775-12D2-6A39-169B9AE08DA2}"/>
              </a:ext>
            </a:extLst>
          </p:cNvPr>
          <p:cNvSpPr/>
          <p:nvPr/>
        </p:nvSpPr>
        <p:spPr>
          <a:xfrm>
            <a:off x="3495138" y="3965414"/>
            <a:ext cx="5313398" cy="808990"/>
          </a:xfrm>
          <a:custGeom>
            <a:avLst/>
            <a:gdLst>
              <a:gd name="connsiteX0" fmla="*/ 0 w 7084530"/>
              <a:gd name="connsiteY0" fmla="*/ 179779 h 1078653"/>
              <a:gd name="connsiteX1" fmla="*/ 179779 w 7084530"/>
              <a:gd name="connsiteY1" fmla="*/ 0 h 1078653"/>
              <a:gd name="connsiteX2" fmla="*/ 6904751 w 7084530"/>
              <a:gd name="connsiteY2" fmla="*/ 0 h 1078653"/>
              <a:gd name="connsiteX3" fmla="*/ 7084530 w 7084530"/>
              <a:gd name="connsiteY3" fmla="*/ 179779 h 1078653"/>
              <a:gd name="connsiteX4" fmla="*/ 7084530 w 7084530"/>
              <a:gd name="connsiteY4" fmla="*/ 898874 h 1078653"/>
              <a:gd name="connsiteX5" fmla="*/ 6904751 w 7084530"/>
              <a:gd name="connsiteY5" fmla="*/ 1078653 h 1078653"/>
              <a:gd name="connsiteX6" fmla="*/ 179779 w 7084530"/>
              <a:gd name="connsiteY6" fmla="*/ 1078653 h 1078653"/>
              <a:gd name="connsiteX7" fmla="*/ 0 w 7084530"/>
              <a:gd name="connsiteY7" fmla="*/ 898874 h 1078653"/>
              <a:gd name="connsiteX8" fmla="*/ 0 w 7084530"/>
              <a:gd name="connsiteY8" fmla="*/ 179779 h 1078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84530" h="1078653">
                <a:moveTo>
                  <a:pt x="0" y="179779"/>
                </a:moveTo>
                <a:cubicBezTo>
                  <a:pt x="0" y="80490"/>
                  <a:pt x="80490" y="0"/>
                  <a:pt x="179779" y="0"/>
                </a:cubicBezTo>
                <a:lnTo>
                  <a:pt x="6904751" y="0"/>
                </a:lnTo>
                <a:cubicBezTo>
                  <a:pt x="7004040" y="0"/>
                  <a:pt x="7084530" y="80490"/>
                  <a:pt x="7084530" y="179779"/>
                </a:cubicBezTo>
                <a:lnTo>
                  <a:pt x="7084530" y="898874"/>
                </a:lnTo>
                <a:cubicBezTo>
                  <a:pt x="7084530" y="998163"/>
                  <a:pt x="7004040" y="1078653"/>
                  <a:pt x="6904751" y="1078653"/>
                </a:cubicBezTo>
                <a:lnTo>
                  <a:pt x="179779" y="1078653"/>
                </a:lnTo>
                <a:cubicBezTo>
                  <a:pt x="80490" y="1078653"/>
                  <a:pt x="0" y="998163"/>
                  <a:pt x="0" y="898874"/>
                </a:cubicBezTo>
                <a:lnTo>
                  <a:pt x="0" y="179779"/>
                </a:lnTo>
                <a:close/>
              </a:path>
            </a:pathLst>
          </a:custGeom>
          <a:solidFill>
            <a:srgbClr val="6298E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81627" tIns="111881" rIns="111881" bIns="111881" numCol="1" spcCol="1270" anchor="ctr" anchorCtr="0">
            <a:noAutofit/>
          </a:bodyPr>
          <a:lstStyle/>
          <a:p>
            <a:pPr defTabSz="1266825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2850" kern="12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1A5D1FC-D8B9-FB20-6982-1F0478981D57}"/>
              </a:ext>
            </a:extLst>
          </p:cNvPr>
          <p:cNvSpPr/>
          <p:nvPr/>
        </p:nvSpPr>
        <p:spPr>
          <a:xfrm>
            <a:off x="2989520" y="3864290"/>
            <a:ext cx="1011237" cy="1011237"/>
          </a:xfrm>
          <a:prstGeom prst="ellipse">
            <a:avLst/>
          </a:prstGeom>
          <a:ln>
            <a:noFill/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 sz="105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390ECA-C882-FC93-320F-385A698B51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52" y="2728971"/>
            <a:ext cx="729373" cy="729373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6B8F5A9-8DD9-CEBA-49CD-B7BBA38E9594}"/>
              </a:ext>
            </a:extLst>
          </p:cNvPr>
          <p:cNvSpPr/>
          <p:nvPr/>
        </p:nvSpPr>
        <p:spPr>
          <a:xfrm>
            <a:off x="3495137" y="1515486"/>
            <a:ext cx="5313398" cy="808990"/>
          </a:xfrm>
          <a:prstGeom prst="roundRect">
            <a:avLst/>
          </a:prstGeom>
          <a:solidFill>
            <a:srgbClr val="6298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8112A0-C8BA-CA3A-839F-7D1A942339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9465" y="3986977"/>
            <a:ext cx="700157" cy="700157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7D05A763-844B-888D-59C8-826D96E191A9}"/>
              </a:ext>
            </a:extLst>
          </p:cNvPr>
          <p:cNvSpPr/>
          <p:nvPr/>
        </p:nvSpPr>
        <p:spPr>
          <a:xfrm>
            <a:off x="2936633" y="1363115"/>
            <a:ext cx="1011237" cy="1011237"/>
          </a:xfrm>
          <a:prstGeom prst="ellipse">
            <a:avLst/>
          </a:prstGeom>
          <a:ln>
            <a:noFill/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 sz="105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DB24C6-A6E9-7ABC-214D-0AFBB23619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2381" y="1610109"/>
            <a:ext cx="619741" cy="61974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737382C-D5E7-FE48-9C1E-7B904B1FA741}"/>
              </a:ext>
            </a:extLst>
          </p:cNvPr>
          <p:cNvSpPr txBox="1"/>
          <p:nvPr/>
        </p:nvSpPr>
        <p:spPr>
          <a:xfrm>
            <a:off x="4197792" y="1692129"/>
            <a:ext cx="4236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시계열 데이터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077389-55A1-DB92-59B2-43E4DDD0F013}"/>
              </a:ext>
            </a:extLst>
          </p:cNvPr>
          <p:cNvSpPr txBox="1"/>
          <p:nvPr/>
        </p:nvSpPr>
        <p:spPr>
          <a:xfrm>
            <a:off x="4407737" y="2922594"/>
            <a:ext cx="4512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7</a:t>
            </a:r>
            <a:r>
              <a:rPr lang="ko-KR" altLang="en-US" sz="28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일간의 식단을 기반으로 기준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9EAA307-51F0-41D3-36A5-535987E7CB2D}"/>
              </a:ext>
            </a:extLst>
          </p:cNvPr>
          <p:cNvSpPr txBox="1"/>
          <p:nvPr/>
        </p:nvSpPr>
        <p:spPr>
          <a:xfrm>
            <a:off x="4342617" y="4133136"/>
            <a:ext cx="41240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생후 개월 수</a:t>
            </a:r>
            <a:r>
              <a:rPr lang="en-US" altLang="ko-KR" sz="3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/</a:t>
            </a:r>
            <a:r>
              <a:rPr lang="ko-KR" altLang="en-US" sz="3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영양소 균형</a:t>
            </a:r>
          </a:p>
        </p:txBody>
      </p:sp>
    </p:spTree>
    <p:extLst>
      <p:ext uri="{BB962C8B-B14F-4D97-AF65-F5344CB8AC3E}">
        <p14:creationId xmlns:p14="http://schemas.microsoft.com/office/powerpoint/2010/main" val="3543512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-9150" y="0"/>
            <a:ext cx="923400" cy="5143500"/>
          </a:xfrm>
          <a:prstGeom prst="rect">
            <a:avLst/>
          </a:prstGeom>
          <a:solidFill>
            <a:srgbClr val="6298EE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91450" y="911725"/>
            <a:ext cx="1051500" cy="914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06" y="1117279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797" y="2136851"/>
            <a:ext cx="502919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578" y="4175996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3" name="Google Shape;7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587" y="3156424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4" name="Google Shape;7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690" y="235242"/>
            <a:ext cx="455125" cy="36576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67BD56A-1C5D-D42F-3067-155A56D8428E}"/>
              </a:ext>
            </a:extLst>
          </p:cNvPr>
          <p:cNvGrpSpPr/>
          <p:nvPr/>
        </p:nvGrpSpPr>
        <p:grpSpPr>
          <a:xfrm>
            <a:off x="3353057" y="489806"/>
            <a:ext cx="3593216" cy="1758237"/>
            <a:chOff x="5348978" y="822119"/>
            <a:chExt cx="3593216" cy="1758237"/>
          </a:xfrm>
        </p:grpSpPr>
        <p:pic>
          <p:nvPicPr>
            <p:cNvPr id="4" name="Picture 3" descr="A cartoon of a baby&#10;&#10;Description automatically generated">
              <a:extLst>
                <a:ext uri="{FF2B5EF4-FFF2-40B4-BE49-F238E27FC236}">
                  <a16:creationId xmlns:a16="http://schemas.microsoft.com/office/drawing/2014/main" id="{90079060-BC44-FA04-7011-EB4B2FBF53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0451"/>
            <a:stretch/>
          </p:blipFill>
          <p:spPr>
            <a:xfrm>
              <a:off x="7028005" y="822119"/>
              <a:ext cx="1914189" cy="17141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A5DEFA-DF7D-80A9-DC85-D9B06E43B78B}"/>
                </a:ext>
              </a:extLst>
            </p:cNvPr>
            <p:cNvSpPr txBox="1"/>
            <p:nvPr/>
          </p:nvSpPr>
          <p:spPr>
            <a:xfrm>
              <a:off x="5348978" y="1103028"/>
              <a:ext cx="2119065" cy="147732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ko-KR" altLang="en-US" sz="9000" dirty="0" err="1">
                  <a:solidFill>
                    <a:srgbClr val="87D3CD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키플</a:t>
              </a:r>
              <a:endParaRPr lang="en-KR" sz="9000" dirty="0">
                <a:solidFill>
                  <a:srgbClr val="87D3CD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4EFFB84-626C-CB60-61E0-96537E90A560}"/>
              </a:ext>
            </a:extLst>
          </p:cNvPr>
          <p:cNvSpPr txBox="1"/>
          <p:nvPr/>
        </p:nvSpPr>
        <p:spPr>
          <a:xfrm>
            <a:off x="1142950" y="2640147"/>
            <a:ext cx="7809305" cy="185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b="1" spc="-80" dirty="0" err="1">
                <a:solidFill>
                  <a:schemeClr val="tx1"/>
                </a:solidFill>
                <a:effectLst/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키플</a:t>
            </a:r>
            <a:r>
              <a:rPr lang="en-US" altLang="ko-KR" sz="1600" b="1" spc="-80" dirty="0">
                <a:solidFill>
                  <a:schemeClr val="tx1"/>
                </a:solidFill>
                <a:effectLst/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(</a:t>
            </a:r>
            <a:r>
              <a:rPr lang="en-US" sz="1600" b="1" spc="-80" dirty="0" err="1">
                <a:solidFill>
                  <a:schemeClr val="tx1"/>
                </a:solidFill>
                <a:effectLst/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kipl</a:t>
            </a:r>
            <a:r>
              <a:rPr lang="en-US" sz="1600" b="1" spc="-80" dirty="0">
                <a:solidFill>
                  <a:schemeClr val="tx1"/>
                </a:solidFill>
                <a:effectLst/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)</a:t>
            </a:r>
            <a:r>
              <a:rPr lang="ko-KR" altLang="en-US" sz="1600" b="1" spc="-80" dirty="0">
                <a:solidFill>
                  <a:schemeClr val="tx1"/>
                </a:solidFill>
                <a:effectLst/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은 </a:t>
            </a:r>
            <a:r>
              <a:rPr lang="ko-KR" altLang="en-US" sz="1600" b="1" spc="-80" dirty="0" err="1">
                <a:solidFill>
                  <a:schemeClr val="tx1"/>
                </a:solidFill>
                <a:effectLst/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키즈</a:t>
            </a:r>
            <a:r>
              <a:rPr lang="ko-KR" altLang="en-US" sz="1600" b="1" spc="-80" dirty="0">
                <a:solidFill>
                  <a:schemeClr val="tx1"/>
                </a:solidFill>
                <a:effectLst/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 플레이트</a:t>
            </a:r>
            <a:r>
              <a:rPr lang="en-US" altLang="ko-KR" sz="1600" b="1" spc="-80" dirty="0">
                <a:solidFill>
                  <a:schemeClr val="tx1"/>
                </a:solidFill>
                <a:effectLst/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(</a:t>
            </a:r>
            <a:r>
              <a:rPr lang="en-US" sz="1600" b="1" spc="-80" dirty="0">
                <a:solidFill>
                  <a:schemeClr val="tx1"/>
                </a:solidFill>
                <a:effectLst/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Kid's Plate)</a:t>
            </a:r>
            <a:r>
              <a:rPr lang="ko-KR" altLang="en-US" sz="1600" b="1" spc="-80" dirty="0">
                <a:solidFill>
                  <a:schemeClr val="tx1"/>
                </a:solidFill>
                <a:effectLst/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의 </a:t>
            </a:r>
            <a:r>
              <a:rPr lang="ko-KR" altLang="en-US" sz="1600" b="1" spc="-80" dirty="0" err="1">
                <a:solidFill>
                  <a:schemeClr val="tx1"/>
                </a:solidFill>
                <a:effectLst/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줄임말로</a:t>
            </a:r>
            <a:r>
              <a:rPr lang="en-US" altLang="ko-KR" sz="1600" b="1" spc="-80" dirty="0">
                <a:solidFill>
                  <a:schemeClr val="tx1"/>
                </a:solidFill>
                <a:effectLst/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,</a:t>
            </a:r>
          </a:p>
          <a:p>
            <a:pPr algn="ctr">
              <a:lnSpc>
                <a:spcPct val="130000"/>
              </a:lnSpc>
            </a:pPr>
            <a:r>
              <a:rPr lang="en-US" sz="1600" b="1" spc="-80" dirty="0">
                <a:solidFill>
                  <a:srgbClr val="619AEE"/>
                </a:solidFill>
                <a:effectLst/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AI/</a:t>
            </a:r>
            <a:r>
              <a:rPr lang="ko-KR" altLang="en-US" sz="1600" b="1" spc="-80" dirty="0">
                <a:solidFill>
                  <a:srgbClr val="619AEE"/>
                </a:solidFill>
                <a:effectLst/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빅데이터 기반 영유아 대상 식단 추천 서비스</a:t>
            </a:r>
            <a:r>
              <a:rPr lang="ko-KR" altLang="en-US" sz="1600" b="1" spc="-80" dirty="0">
                <a:solidFill>
                  <a:schemeClr val="tx1"/>
                </a:solidFill>
                <a:effectLst/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입니다</a:t>
            </a:r>
            <a:r>
              <a:rPr lang="en-US" altLang="ko-KR" sz="1600" b="1" spc="-80" dirty="0">
                <a:solidFill>
                  <a:schemeClr val="tx1"/>
                </a:solidFill>
                <a:effectLst/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.</a:t>
            </a:r>
          </a:p>
          <a:p>
            <a:pPr>
              <a:lnSpc>
                <a:spcPct val="110000"/>
              </a:lnSpc>
            </a:pPr>
            <a:endParaRPr lang="en-US" altLang="ko-KR" spc="-50" dirty="0">
              <a:solidFill>
                <a:schemeClr val="tx1"/>
              </a:solidFill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285750" indent="-285750" algn="l">
              <a:lnSpc>
                <a:spcPct val="140000"/>
              </a:lnSpc>
              <a:buFont typeface="Wingdings" pitchFamily="2" charset="2"/>
              <a:buChar char="q"/>
            </a:pPr>
            <a:r>
              <a:rPr lang="ko-KR" altLang="en-US" spc="-50" dirty="0"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 연령대별 최적의 성장 및 발달을 위한 </a:t>
            </a:r>
            <a:r>
              <a:rPr lang="ko-KR" altLang="en-US" b="1" spc="-50" dirty="0">
                <a:solidFill>
                  <a:srgbClr val="1E77B4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양질의 데이터를 제공</a:t>
            </a:r>
            <a:r>
              <a:rPr lang="ko-KR" altLang="en-US" spc="-50" dirty="0"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합니다</a:t>
            </a:r>
            <a:r>
              <a:rPr lang="en-US" altLang="ko-KR" spc="-50" dirty="0"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pPr marL="285750" indent="-285750" algn="l">
              <a:lnSpc>
                <a:spcPct val="140000"/>
              </a:lnSpc>
              <a:buFont typeface="Wingdings" pitchFamily="2" charset="2"/>
              <a:buChar char="q"/>
            </a:pPr>
            <a:r>
              <a:rPr lang="ko-KR" altLang="en-US" spc="-50" dirty="0"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 </a:t>
            </a:r>
            <a:r>
              <a:rPr lang="en-US" b="1" spc="-50" dirty="0">
                <a:solidFill>
                  <a:srgbClr val="1E77B4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AI(</a:t>
            </a:r>
            <a:r>
              <a:rPr lang="ko-KR" altLang="en-US" b="1" spc="-50" dirty="0" err="1">
                <a:solidFill>
                  <a:srgbClr val="1E77B4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머신러닝</a:t>
            </a:r>
            <a:r>
              <a:rPr lang="ko-KR" altLang="en-US" b="1" spc="-50" dirty="0">
                <a:solidFill>
                  <a:srgbClr val="1E77B4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b="1" spc="-50" dirty="0">
                <a:solidFill>
                  <a:srgbClr val="1E77B4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&amp; </a:t>
            </a:r>
            <a:r>
              <a:rPr lang="ko-KR" altLang="en-US" b="1" spc="-50" dirty="0">
                <a:solidFill>
                  <a:srgbClr val="1E77B4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딥러닝</a:t>
            </a:r>
            <a:r>
              <a:rPr lang="en-US" altLang="ko-KR" b="1" spc="-50" dirty="0">
                <a:solidFill>
                  <a:srgbClr val="1E77B4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lang="ko-KR" altLang="en-US" b="1" spc="-50" dirty="0">
                <a:solidFill>
                  <a:srgbClr val="1E77B4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을 활용</a:t>
            </a:r>
            <a:r>
              <a:rPr lang="ko-KR" altLang="en-US" spc="-50" dirty="0"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한 최적의 데이터를 제공합니다</a:t>
            </a:r>
            <a:r>
              <a:rPr lang="en-US" altLang="ko-KR" spc="-50" dirty="0"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pPr marL="285750" indent="-285750" algn="l">
              <a:lnSpc>
                <a:spcPct val="140000"/>
              </a:lnSpc>
              <a:buFont typeface="Wingdings" pitchFamily="2" charset="2"/>
              <a:buChar char="q"/>
            </a:pPr>
            <a:r>
              <a:rPr lang="ko-KR" altLang="en-US" spc="-50" dirty="0"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 </a:t>
            </a:r>
            <a:r>
              <a:rPr lang="en-US" b="1" spc="-50" dirty="0">
                <a:solidFill>
                  <a:srgbClr val="1E77B4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Google Cloud Platform</a:t>
            </a:r>
            <a:r>
              <a:rPr lang="ko-KR" altLang="en-US" b="1" spc="-50" dirty="0">
                <a:solidFill>
                  <a:srgbClr val="1E77B4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의 서비스</a:t>
            </a:r>
            <a:r>
              <a:rPr lang="ko-KR" altLang="en-US" spc="-50" dirty="0"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들을 적재적소에 활용하여 프로젝트의 완성도를 높입니다</a:t>
            </a:r>
            <a:r>
              <a:rPr lang="en-US" altLang="ko-KR" spc="-50" dirty="0"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927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/>
          <p:nvPr/>
        </p:nvSpPr>
        <p:spPr>
          <a:xfrm>
            <a:off x="-9150" y="0"/>
            <a:ext cx="923400" cy="5143500"/>
          </a:xfrm>
          <a:prstGeom prst="rect">
            <a:avLst/>
          </a:prstGeom>
          <a:solidFill>
            <a:srgbClr val="6298EE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55" name="Google Shape;155;p22"/>
          <p:cNvSpPr/>
          <p:nvPr/>
        </p:nvSpPr>
        <p:spPr>
          <a:xfrm>
            <a:off x="91440" y="2950875"/>
            <a:ext cx="1051500" cy="914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07" y="1117280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7" name="Google Shape;15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798" y="2136852"/>
            <a:ext cx="502919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8" name="Google Shape;15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579" y="4175997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9" name="Google Shape;15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588" y="3156425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0" name="Google Shape;16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691" y="235242"/>
            <a:ext cx="455125" cy="36576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AB8140-E505-9490-EBAD-1CBCF605CF36}"/>
              </a:ext>
            </a:extLst>
          </p:cNvPr>
          <p:cNvSpPr txBox="1"/>
          <p:nvPr/>
        </p:nvSpPr>
        <p:spPr>
          <a:xfrm>
            <a:off x="1406318" y="368303"/>
            <a:ext cx="53433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rgbClr val="6298E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Issue</a:t>
            </a:r>
            <a:endParaRPr lang="ko-KR" altLang="en-US" sz="6600" dirty="0">
              <a:solidFill>
                <a:srgbClr val="6298E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3FD63F6-9383-A3D6-DA67-98A7970578EA}"/>
              </a:ext>
            </a:extLst>
          </p:cNvPr>
          <p:cNvGrpSpPr/>
          <p:nvPr/>
        </p:nvGrpSpPr>
        <p:grpSpPr>
          <a:xfrm>
            <a:off x="3121021" y="2136851"/>
            <a:ext cx="3656390" cy="2247167"/>
            <a:chOff x="5380737" y="2971883"/>
            <a:chExt cx="4875187" cy="299622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ECFBE1C-92E3-8F41-CAE3-E2E8EEC30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7096" y="2971883"/>
              <a:ext cx="1102847" cy="110284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2BB2BC2-2D6F-9B4E-6BCB-58F0D53B6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4511" y="3016710"/>
              <a:ext cx="1196383" cy="1196383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3ACB0DF-58F3-08D7-E2BE-2755AABFAD5B}"/>
                </a:ext>
              </a:extLst>
            </p:cNvPr>
            <p:cNvSpPr txBox="1"/>
            <p:nvPr/>
          </p:nvSpPr>
          <p:spPr>
            <a:xfrm>
              <a:off x="5380737" y="4736999"/>
              <a:ext cx="2455334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사용자로부터</a:t>
              </a:r>
              <a:endParaRPr lang="en-US" altLang="ko-KR" sz="1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pPr algn="ctr"/>
              <a:r>
                <a:rPr lang="ko-KR" altLang="en-US" sz="18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데이터 확장 가능성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7643C79-6ED9-E4D8-163A-13AF8D9C7335}"/>
                </a:ext>
              </a:extLst>
            </p:cNvPr>
            <p:cNvSpPr txBox="1"/>
            <p:nvPr/>
          </p:nvSpPr>
          <p:spPr>
            <a:xfrm>
              <a:off x="7644929" y="4707577"/>
              <a:ext cx="261099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데이터 </a:t>
              </a:r>
              <a:endParaRPr lang="en-US" altLang="ko-KR" sz="1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pPr algn="ctr"/>
              <a:r>
                <a:rPr lang="ko-KR" altLang="en-US" sz="18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정확성 문제</a:t>
              </a:r>
            </a:p>
          </p:txBody>
        </p:sp>
        <p:sp>
          <p:nvSpPr>
            <p:cNvPr id="38" name="화살표: 갈매기형 수장 37">
              <a:extLst>
                <a:ext uri="{FF2B5EF4-FFF2-40B4-BE49-F238E27FC236}">
                  <a16:creationId xmlns:a16="http://schemas.microsoft.com/office/drawing/2014/main" id="{5FC504C6-DEE5-C309-8BD0-5043E201A886}"/>
                </a:ext>
              </a:extLst>
            </p:cNvPr>
            <p:cNvSpPr/>
            <p:nvPr/>
          </p:nvSpPr>
          <p:spPr>
            <a:xfrm>
              <a:off x="7329263" y="3356362"/>
              <a:ext cx="315666" cy="526250"/>
            </a:xfrm>
            <a:prstGeom prst="chevron">
              <a:avLst>
                <a:gd name="adj" fmla="val 62310"/>
              </a:avLst>
            </a:prstGeom>
            <a:solidFill>
              <a:schemeClr val="bg1"/>
            </a:solidFill>
            <a:ln w="31750">
              <a:solidFill>
                <a:srgbClr val="6298EE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sz="1050"/>
            </a:p>
          </p:txBody>
        </p:sp>
        <p:sp>
          <p:nvSpPr>
            <p:cNvPr id="39" name="화살표: 갈매기형 수장 38">
              <a:extLst>
                <a:ext uri="{FF2B5EF4-FFF2-40B4-BE49-F238E27FC236}">
                  <a16:creationId xmlns:a16="http://schemas.microsoft.com/office/drawing/2014/main" id="{B81D29EE-08D7-5254-8752-E33536F049E0}"/>
                </a:ext>
              </a:extLst>
            </p:cNvPr>
            <p:cNvSpPr/>
            <p:nvPr/>
          </p:nvSpPr>
          <p:spPr>
            <a:xfrm>
              <a:off x="7547049" y="3351777"/>
              <a:ext cx="315666" cy="526250"/>
            </a:xfrm>
            <a:prstGeom prst="chevron">
              <a:avLst>
                <a:gd name="adj" fmla="val 62310"/>
              </a:avLst>
            </a:prstGeom>
            <a:solidFill>
              <a:schemeClr val="bg1"/>
            </a:solidFill>
            <a:ln w="31750">
              <a:solidFill>
                <a:srgbClr val="6298EE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sz="1050"/>
            </a:p>
          </p:txBody>
        </p: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BC5FB537-3331-4D75-62F3-3C4C8011F3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80710" y="-2990977"/>
            <a:ext cx="2180697" cy="2807902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B6A907E5-6DF0-84B3-F6E6-C424DDAB32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94236" y="1914760"/>
            <a:ext cx="2620915" cy="29866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560133-2889-056E-C0D7-D0E669DA388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42" b="65089"/>
          <a:stretch/>
        </p:blipFill>
        <p:spPr>
          <a:xfrm>
            <a:off x="4410425" y="1912651"/>
            <a:ext cx="4678403" cy="20764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557AB15-A6BB-7970-C5F5-398204E9367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63973"/>
          <a:stretch/>
        </p:blipFill>
        <p:spPr>
          <a:xfrm>
            <a:off x="4321541" y="1912650"/>
            <a:ext cx="4802609" cy="202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9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15 3.7037E-7 L -0.22787 0.00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01" y="20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>
            <a:extLst>
              <a:ext uri="{FF2B5EF4-FFF2-40B4-BE49-F238E27FC236}">
                <a16:creationId xmlns:a16="http://schemas.microsoft.com/office/drawing/2014/main" id="{303E85CC-BF1E-4212-E01C-72CA5F455D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2" b="65089"/>
          <a:stretch/>
        </p:blipFill>
        <p:spPr>
          <a:xfrm>
            <a:off x="7172636" y="2045163"/>
            <a:ext cx="923401" cy="409840"/>
          </a:xfrm>
          <a:prstGeom prst="rect">
            <a:avLst/>
          </a:prstGeom>
        </p:spPr>
      </p:pic>
      <p:sp>
        <p:nvSpPr>
          <p:cNvPr id="154" name="Google Shape;154;p22"/>
          <p:cNvSpPr/>
          <p:nvPr/>
        </p:nvSpPr>
        <p:spPr>
          <a:xfrm>
            <a:off x="-9150" y="0"/>
            <a:ext cx="923400" cy="5143500"/>
          </a:xfrm>
          <a:prstGeom prst="rect">
            <a:avLst/>
          </a:prstGeom>
          <a:solidFill>
            <a:srgbClr val="6298EE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55" name="Google Shape;155;p22"/>
          <p:cNvSpPr/>
          <p:nvPr/>
        </p:nvSpPr>
        <p:spPr>
          <a:xfrm>
            <a:off x="91440" y="2950875"/>
            <a:ext cx="1051500" cy="914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807" y="1117280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7" name="Google Shape;15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798" y="2136852"/>
            <a:ext cx="502919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8" name="Google Shape;15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579" y="4175997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9" name="Google Shape;159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6588" y="3156425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0" name="Google Shape;160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5691" y="235242"/>
            <a:ext cx="455125" cy="36576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147A92D-326F-0399-EC52-692E391D3F1E}"/>
              </a:ext>
            </a:extLst>
          </p:cNvPr>
          <p:cNvSpPr/>
          <p:nvPr/>
        </p:nvSpPr>
        <p:spPr>
          <a:xfrm>
            <a:off x="6255835" y="1324934"/>
            <a:ext cx="2374901" cy="3102710"/>
          </a:xfrm>
          <a:prstGeom prst="roundRect">
            <a:avLst/>
          </a:prstGeom>
          <a:solidFill>
            <a:srgbClr val="6298EE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40" name="화살표: 갈매기형 수장 39">
            <a:extLst>
              <a:ext uri="{FF2B5EF4-FFF2-40B4-BE49-F238E27FC236}">
                <a16:creationId xmlns:a16="http://schemas.microsoft.com/office/drawing/2014/main" id="{D6C31BB3-EFB2-87FB-925A-1D327599BEF8}"/>
              </a:ext>
            </a:extLst>
          </p:cNvPr>
          <p:cNvSpPr/>
          <p:nvPr/>
        </p:nvSpPr>
        <p:spPr>
          <a:xfrm>
            <a:off x="5389577" y="2522500"/>
            <a:ext cx="236750" cy="394688"/>
          </a:xfrm>
          <a:prstGeom prst="chevron">
            <a:avLst>
              <a:gd name="adj" fmla="val 62310"/>
            </a:avLst>
          </a:prstGeom>
          <a:solidFill>
            <a:srgbClr val="6298EE"/>
          </a:solidFill>
          <a:ln w="31750">
            <a:solidFill>
              <a:srgbClr val="6298EE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ko-KR" altLang="en-US" sz="1050"/>
          </a:p>
        </p:txBody>
      </p:sp>
      <p:sp>
        <p:nvSpPr>
          <p:cNvPr id="41" name="화살표: 갈매기형 수장 40">
            <a:extLst>
              <a:ext uri="{FF2B5EF4-FFF2-40B4-BE49-F238E27FC236}">
                <a16:creationId xmlns:a16="http://schemas.microsoft.com/office/drawing/2014/main" id="{56C13C63-5A71-84E6-0063-C878F3FC2F0F}"/>
              </a:ext>
            </a:extLst>
          </p:cNvPr>
          <p:cNvSpPr/>
          <p:nvPr/>
        </p:nvSpPr>
        <p:spPr>
          <a:xfrm>
            <a:off x="5560769" y="2522500"/>
            <a:ext cx="236750" cy="394688"/>
          </a:xfrm>
          <a:prstGeom prst="chevron">
            <a:avLst>
              <a:gd name="adj" fmla="val 62310"/>
            </a:avLst>
          </a:prstGeom>
          <a:solidFill>
            <a:srgbClr val="6298EE"/>
          </a:solidFill>
          <a:ln w="31750">
            <a:solidFill>
              <a:srgbClr val="6298EE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ko-KR" altLang="en-US" sz="105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280343D-5C48-039D-CCFB-A773412F63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428" y="2010965"/>
            <a:ext cx="1703051" cy="170305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BC5FB537-3331-4D75-62F3-3C4C8011F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0710" y="-2990977"/>
            <a:ext cx="2180697" cy="2807902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B6A907E5-6DF0-84B3-F6E6-C424DDAB32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94236" y="1914760"/>
            <a:ext cx="2620915" cy="298662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D1DE426A-CFE7-CC64-C072-4DBE56DEB647}"/>
              </a:ext>
            </a:extLst>
          </p:cNvPr>
          <p:cNvGrpSpPr/>
          <p:nvPr/>
        </p:nvGrpSpPr>
        <p:grpSpPr>
          <a:xfrm>
            <a:off x="1920226" y="2182882"/>
            <a:ext cx="3656390" cy="2247167"/>
            <a:chOff x="5380737" y="2971883"/>
            <a:chExt cx="4875187" cy="299622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F980617-DC71-2ACC-B2C6-1F3178C69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7096" y="2971883"/>
              <a:ext cx="1102847" cy="11028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7CA9B2B-AB93-C0BE-1070-0C5378F55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4511" y="3016710"/>
              <a:ext cx="1196383" cy="119638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1A6A42-2D24-ABAD-B717-437878743876}"/>
                </a:ext>
              </a:extLst>
            </p:cNvPr>
            <p:cNvSpPr txBox="1"/>
            <p:nvPr/>
          </p:nvSpPr>
          <p:spPr>
            <a:xfrm>
              <a:off x="5380737" y="4736999"/>
              <a:ext cx="2455334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사용자로부터</a:t>
              </a:r>
              <a:endParaRPr lang="en-US" altLang="ko-KR" sz="1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pPr algn="ctr"/>
              <a:r>
                <a:rPr lang="ko-KR" altLang="en-US" sz="18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데이터 확장 가능성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606DD0-23C3-98BF-FFE5-42474B0F06D7}"/>
                </a:ext>
              </a:extLst>
            </p:cNvPr>
            <p:cNvSpPr txBox="1"/>
            <p:nvPr/>
          </p:nvSpPr>
          <p:spPr>
            <a:xfrm>
              <a:off x="7644929" y="4707577"/>
              <a:ext cx="261099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데이터 </a:t>
              </a:r>
              <a:endParaRPr lang="en-US" altLang="ko-KR" sz="1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pPr algn="ctr"/>
              <a:r>
                <a:rPr lang="ko-KR" altLang="en-US" sz="18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정확성 문제</a:t>
              </a:r>
            </a:p>
          </p:txBody>
        </p:sp>
        <p:sp>
          <p:nvSpPr>
            <p:cNvPr id="13" name="화살표: 갈매기형 수장 12">
              <a:extLst>
                <a:ext uri="{FF2B5EF4-FFF2-40B4-BE49-F238E27FC236}">
                  <a16:creationId xmlns:a16="http://schemas.microsoft.com/office/drawing/2014/main" id="{54AA1239-1D38-CAB5-98C0-38BE15DA7E20}"/>
                </a:ext>
              </a:extLst>
            </p:cNvPr>
            <p:cNvSpPr/>
            <p:nvPr/>
          </p:nvSpPr>
          <p:spPr>
            <a:xfrm>
              <a:off x="7329263" y="3356362"/>
              <a:ext cx="315666" cy="526250"/>
            </a:xfrm>
            <a:prstGeom prst="chevron">
              <a:avLst>
                <a:gd name="adj" fmla="val 62310"/>
              </a:avLst>
            </a:prstGeom>
            <a:solidFill>
              <a:schemeClr val="bg1"/>
            </a:solidFill>
            <a:ln w="31750">
              <a:solidFill>
                <a:srgbClr val="6298EE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sz="1050"/>
            </a:p>
          </p:txBody>
        </p:sp>
        <p:sp>
          <p:nvSpPr>
            <p:cNvPr id="16" name="화살표: 갈매기형 수장 15">
              <a:extLst>
                <a:ext uri="{FF2B5EF4-FFF2-40B4-BE49-F238E27FC236}">
                  <a16:creationId xmlns:a16="http://schemas.microsoft.com/office/drawing/2014/main" id="{F75208CC-0DB8-C39C-9DC2-8F77E344D016}"/>
                </a:ext>
              </a:extLst>
            </p:cNvPr>
            <p:cNvSpPr/>
            <p:nvPr/>
          </p:nvSpPr>
          <p:spPr>
            <a:xfrm>
              <a:off x="7547049" y="3351777"/>
              <a:ext cx="315666" cy="526250"/>
            </a:xfrm>
            <a:prstGeom prst="chevron">
              <a:avLst>
                <a:gd name="adj" fmla="val 62310"/>
              </a:avLst>
            </a:prstGeom>
            <a:solidFill>
              <a:schemeClr val="bg1"/>
            </a:solidFill>
            <a:ln w="31750">
              <a:solidFill>
                <a:srgbClr val="6298EE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sz="105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D80D2E3-D261-7046-E340-A24FDB666FFD}"/>
              </a:ext>
            </a:extLst>
          </p:cNvPr>
          <p:cNvSpPr txBox="1"/>
          <p:nvPr/>
        </p:nvSpPr>
        <p:spPr>
          <a:xfrm>
            <a:off x="1406318" y="368303"/>
            <a:ext cx="53433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rgbClr val="6298E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Issue</a:t>
            </a:r>
            <a:endParaRPr lang="ko-KR" altLang="en-US" sz="6600" dirty="0">
              <a:solidFill>
                <a:srgbClr val="6298E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033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/>
          <p:nvPr/>
        </p:nvSpPr>
        <p:spPr>
          <a:xfrm>
            <a:off x="-9150" y="0"/>
            <a:ext cx="923400" cy="5143500"/>
          </a:xfrm>
          <a:prstGeom prst="rect">
            <a:avLst/>
          </a:prstGeom>
          <a:solidFill>
            <a:srgbClr val="6298EE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3"/>
          <p:cNvSpPr/>
          <p:nvPr/>
        </p:nvSpPr>
        <p:spPr>
          <a:xfrm>
            <a:off x="91440" y="3970450"/>
            <a:ext cx="1051500" cy="914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" name="Google Shape;16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06" y="1117279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8" name="Google Shape;16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797" y="2136851"/>
            <a:ext cx="502919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9" name="Google Shape;16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578" y="4175996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70" name="Google Shape;17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587" y="3156424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71" name="Google Shape;171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690" y="235242"/>
            <a:ext cx="455125" cy="36576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172" name="Google Shape;172;p23"/>
          <p:cNvGrpSpPr/>
          <p:nvPr/>
        </p:nvGrpSpPr>
        <p:grpSpPr>
          <a:xfrm>
            <a:off x="6326164" y="2136841"/>
            <a:ext cx="2724907" cy="2999264"/>
            <a:chOff x="4702169" y="433595"/>
            <a:chExt cx="4276376" cy="4709900"/>
          </a:xfrm>
        </p:grpSpPr>
        <p:pic>
          <p:nvPicPr>
            <p:cNvPr id="173" name="Google Shape;173;p2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7186326" y="433595"/>
              <a:ext cx="1696575" cy="2733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2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flipH="1">
              <a:off x="4702169" y="2565469"/>
              <a:ext cx="4276376" cy="2578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932F61A-1641-1C25-68E6-05A28C96E1E7}"/>
              </a:ext>
            </a:extLst>
          </p:cNvPr>
          <p:cNvSpPr txBox="1"/>
          <p:nvPr/>
        </p:nvSpPr>
        <p:spPr>
          <a:xfrm>
            <a:off x="1553900" y="512855"/>
            <a:ext cx="5055479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rgbClr val="6298E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Backend</a:t>
            </a:r>
            <a:endParaRPr lang="ko-KR" altLang="en-US" sz="6600" dirty="0">
              <a:solidFill>
                <a:srgbClr val="6298EE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6D49A7-E258-8D31-E5A3-7A6F3ADCB75B}"/>
              </a:ext>
            </a:extLst>
          </p:cNvPr>
          <p:cNvSpPr txBox="1"/>
          <p:nvPr/>
        </p:nvSpPr>
        <p:spPr>
          <a:xfrm>
            <a:off x="4886922" y="982079"/>
            <a:ext cx="1722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이현기</a:t>
            </a:r>
            <a:endParaRPr lang="ko-KR" altLang="en-US" sz="9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3" name="Object 28">
            <a:extLst>
              <a:ext uri="{FF2B5EF4-FFF2-40B4-BE49-F238E27FC236}">
                <a16:creationId xmlns:a16="http://schemas.microsoft.com/office/drawing/2014/main" id="{6A6DD2D1-D5A3-CF01-20E2-6BBC9BB48729}"/>
              </a:ext>
            </a:extLst>
          </p:cNvPr>
          <p:cNvSpPr txBox="1"/>
          <p:nvPr/>
        </p:nvSpPr>
        <p:spPr>
          <a:xfrm>
            <a:off x="1686080" y="3274382"/>
            <a:ext cx="475413" cy="7617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75" dirty="0">
                <a:solidFill>
                  <a:srgbClr val="FFFFFF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Pretendard Medium" pitchFamily="34" charset="0"/>
              </a:rPr>
              <a:t>02</a:t>
            </a:r>
            <a:endParaRPr lang="en-US" sz="105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4" name="Object 29">
            <a:extLst>
              <a:ext uri="{FF2B5EF4-FFF2-40B4-BE49-F238E27FC236}">
                <a16:creationId xmlns:a16="http://schemas.microsoft.com/office/drawing/2014/main" id="{12A7EF10-32C2-4CDA-9587-81403E2C701F}"/>
              </a:ext>
            </a:extLst>
          </p:cNvPr>
          <p:cNvSpPr txBox="1"/>
          <p:nvPr/>
        </p:nvSpPr>
        <p:spPr>
          <a:xfrm>
            <a:off x="2480548" y="3309660"/>
            <a:ext cx="1790003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50" b="1" dirty="0">
                <a:solidFill>
                  <a:srgbClr val="FFFFFF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Pretendard" pitchFamily="34" charset="0"/>
              </a:rPr>
              <a:t>내용을 입력해주세요</a:t>
            </a:r>
            <a:endParaRPr lang="en-US" sz="105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53AC6E2-6F79-2B29-8469-A4ED981317B5}"/>
              </a:ext>
            </a:extLst>
          </p:cNvPr>
          <p:cNvGrpSpPr/>
          <p:nvPr/>
        </p:nvGrpSpPr>
        <p:grpSpPr>
          <a:xfrm>
            <a:off x="1599720" y="1939054"/>
            <a:ext cx="2910724" cy="999665"/>
            <a:chOff x="1996324" y="2585405"/>
            <a:chExt cx="3880965" cy="1332887"/>
          </a:xfrm>
        </p:grpSpPr>
        <p:grpSp>
          <p:nvGrpSpPr>
            <p:cNvPr id="36" name="그룹 1002">
              <a:extLst>
                <a:ext uri="{FF2B5EF4-FFF2-40B4-BE49-F238E27FC236}">
                  <a16:creationId xmlns:a16="http://schemas.microsoft.com/office/drawing/2014/main" id="{48FE1D0E-7855-FC4D-886C-7741C45837E0}"/>
                </a:ext>
              </a:extLst>
            </p:cNvPr>
            <p:cNvGrpSpPr/>
            <p:nvPr/>
          </p:nvGrpSpPr>
          <p:grpSpPr>
            <a:xfrm>
              <a:off x="1996324" y="2585405"/>
              <a:ext cx="3880965" cy="453626"/>
              <a:chOff x="6998685" y="1209905"/>
              <a:chExt cx="4763763" cy="1030291"/>
            </a:xfrm>
          </p:grpSpPr>
          <p:pic>
            <p:nvPicPr>
              <p:cNvPr id="42" name="Object 5">
                <a:extLst>
                  <a:ext uri="{FF2B5EF4-FFF2-40B4-BE49-F238E27FC236}">
                    <a16:creationId xmlns:a16="http://schemas.microsoft.com/office/drawing/2014/main" id="{0E0E5E63-80EA-DBCD-5356-7E7CACE8AE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998685" y="1209905"/>
                <a:ext cx="4763763" cy="1030291"/>
              </a:xfrm>
              <a:prstGeom prst="rect">
                <a:avLst/>
              </a:prstGeom>
            </p:spPr>
          </p:pic>
        </p:grpSp>
        <p:sp>
          <p:nvSpPr>
            <p:cNvPr id="37" name="Object 25">
              <a:extLst>
                <a:ext uri="{FF2B5EF4-FFF2-40B4-BE49-F238E27FC236}">
                  <a16:creationId xmlns:a16="http://schemas.microsoft.com/office/drawing/2014/main" id="{02B98D4A-B3F7-E2E7-2F2F-FA10009B162C}"/>
                </a:ext>
              </a:extLst>
            </p:cNvPr>
            <p:cNvSpPr txBox="1"/>
            <p:nvPr/>
          </p:nvSpPr>
          <p:spPr>
            <a:xfrm>
              <a:off x="2161083" y="2613884"/>
              <a:ext cx="64552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50" dirty="0">
                  <a:solidFill>
                    <a:srgbClr val="FFFFFF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Pretendard Medium" pitchFamily="34" charset="0"/>
                </a:rPr>
                <a:t>01</a:t>
              </a:r>
              <a:endParaRPr lang="en-US" sz="1650" dirty="0"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4662EC8-D4C4-045D-29D8-E63C51C46900}"/>
                </a:ext>
              </a:extLst>
            </p:cNvPr>
            <p:cNvSpPr txBox="1"/>
            <p:nvPr/>
          </p:nvSpPr>
          <p:spPr>
            <a:xfrm>
              <a:off x="3170761" y="2624853"/>
              <a:ext cx="2680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50" dirty="0">
                  <a:solidFill>
                    <a:schemeClr val="bg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Google Cloud</a:t>
              </a:r>
              <a:endParaRPr lang="ko-KR" altLang="en-US" sz="165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grpSp>
          <p:nvGrpSpPr>
            <p:cNvPr id="39" name="그룹 1005">
              <a:extLst>
                <a:ext uri="{FF2B5EF4-FFF2-40B4-BE49-F238E27FC236}">
                  <a16:creationId xmlns:a16="http://schemas.microsoft.com/office/drawing/2014/main" id="{1CB0C1C9-E63B-A8DA-D5D7-9151B9F2D846}"/>
                </a:ext>
              </a:extLst>
            </p:cNvPr>
            <p:cNvGrpSpPr/>
            <p:nvPr/>
          </p:nvGrpSpPr>
          <p:grpSpPr>
            <a:xfrm>
              <a:off x="1996511" y="3062523"/>
              <a:ext cx="3877149" cy="847230"/>
              <a:chOff x="6998685" y="5106808"/>
              <a:chExt cx="7048466" cy="1621224"/>
            </a:xfrm>
            <a:solidFill>
              <a:schemeClr val="bg1"/>
            </a:solidFill>
          </p:grpSpPr>
          <p:pic>
            <p:nvPicPr>
              <p:cNvPr id="41" name="Object 14">
                <a:extLst>
                  <a:ext uri="{FF2B5EF4-FFF2-40B4-BE49-F238E27FC236}">
                    <a16:creationId xmlns:a16="http://schemas.microsoft.com/office/drawing/2014/main" id="{F77720C3-BF8F-ABEA-D335-646D9C5F7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998685" y="5106808"/>
                <a:ext cx="7048466" cy="16212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</p:pic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945E72F-4978-E4C2-F8A3-FB6E714E9C95}"/>
                </a:ext>
              </a:extLst>
            </p:cNvPr>
            <p:cNvSpPr txBox="1"/>
            <p:nvPr/>
          </p:nvSpPr>
          <p:spPr>
            <a:xfrm>
              <a:off x="2027809" y="3056517"/>
              <a:ext cx="3611956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lnSpc>
                  <a:spcPct val="120000"/>
                </a:lnSpc>
                <a:buFont typeface="Wingdings" pitchFamily="2" charset="2"/>
                <a:buChar char="q"/>
              </a:pPr>
              <a:r>
                <a:rPr lang="en-US" altLang="ko-KR" sz="1500" spc="-38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PaLM2</a:t>
              </a:r>
            </a:p>
            <a:p>
              <a:pPr marL="257175" indent="-257175">
                <a:lnSpc>
                  <a:spcPct val="120000"/>
                </a:lnSpc>
                <a:buFont typeface="Wingdings" pitchFamily="2" charset="2"/>
                <a:buChar char="q"/>
              </a:pPr>
              <a:r>
                <a:rPr lang="en-US" altLang="ko-KR" sz="1500" spc="-38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Kubernetes Engine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4FF39AF-944C-AE09-3D2F-7ADADFFC9303}"/>
              </a:ext>
            </a:extLst>
          </p:cNvPr>
          <p:cNvGrpSpPr/>
          <p:nvPr/>
        </p:nvGrpSpPr>
        <p:grpSpPr>
          <a:xfrm>
            <a:off x="1599579" y="3219594"/>
            <a:ext cx="2908141" cy="1503874"/>
            <a:chOff x="4204368" y="3959345"/>
            <a:chExt cx="3877521" cy="2005165"/>
          </a:xfrm>
        </p:grpSpPr>
        <p:grpSp>
          <p:nvGrpSpPr>
            <p:cNvPr id="44" name="그룹 1004">
              <a:extLst>
                <a:ext uri="{FF2B5EF4-FFF2-40B4-BE49-F238E27FC236}">
                  <a16:creationId xmlns:a16="http://schemas.microsoft.com/office/drawing/2014/main" id="{BCC7CE6B-8BED-97DA-3E4A-55C98A645837}"/>
                </a:ext>
              </a:extLst>
            </p:cNvPr>
            <p:cNvGrpSpPr/>
            <p:nvPr/>
          </p:nvGrpSpPr>
          <p:grpSpPr>
            <a:xfrm>
              <a:off x="4204368" y="3959345"/>
              <a:ext cx="3877521" cy="449942"/>
              <a:chOff x="9737128" y="3971721"/>
              <a:chExt cx="4763763" cy="807644"/>
            </a:xfrm>
          </p:grpSpPr>
          <p:pic>
            <p:nvPicPr>
              <p:cNvPr id="49" name="Object 11">
                <a:extLst>
                  <a:ext uri="{FF2B5EF4-FFF2-40B4-BE49-F238E27FC236}">
                    <a16:creationId xmlns:a16="http://schemas.microsoft.com/office/drawing/2014/main" id="{03C501E0-96B0-8482-F739-5E7C9D6FDC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737128" y="3971721"/>
                <a:ext cx="4763763" cy="807644"/>
              </a:xfrm>
              <a:prstGeom prst="rect">
                <a:avLst/>
              </a:prstGeom>
            </p:spPr>
          </p:pic>
        </p:grpSp>
        <p:grpSp>
          <p:nvGrpSpPr>
            <p:cNvPr id="45" name="그룹 1005">
              <a:extLst>
                <a:ext uri="{FF2B5EF4-FFF2-40B4-BE49-F238E27FC236}">
                  <a16:creationId xmlns:a16="http://schemas.microsoft.com/office/drawing/2014/main" id="{B09D75E7-ABE7-E4B9-FC7B-907D9195A081}"/>
                </a:ext>
              </a:extLst>
            </p:cNvPr>
            <p:cNvGrpSpPr/>
            <p:nvPr/>
          </p:nvGrpSpPr>
          <p:grpSpPr>
            <a:xfrm>
              <a:off x="4204368" y="4414033"/>
              <a:ext cx="3877521" cy="1550477"/>
              <a:chOff x="11021101" y="4752655"/>
              <a:chExt cx="7049143" cy="2966928"/>
            </a:xfrm>
            <a:solidFill>
              <a:schemeClr val="bg1"/>
            </a:solidFill>
          </p:grpSpPr>
          <p:pic>
            <p:nvPicPr>
              <p:cNvPr id="48" name="Object 14">
                <a:extLst>
                  <a:ext uri="{FF2B5EF4-FFF2-40B4-BE49-F238E27FC236}">
                    <a16:creationId xmlns:a16="http://schemas.microsoft.com/office/drawing/2014/main" id="{9BEC7023-C7E9-2E7B-BFF4-DB0330B0A6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021101" y="4752655"/>
                <a:ext cx="7049143" cy="29669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</p:pic>
        </p:grpSp>
        <p:sp>
          <p:nvSpPr>
            <p:cNvPr id="46" name="Object 28">
              <a:extLst>
                <a:ext uri="{FF2B5EF4-FFF2-40B4-BE49-F238E27FC236}">
                  <a16:creationId xmlns:a16="http://schemas.microsoft.com/office/drawing/2014/main" id="{EEF6F8BE-6E36-B7EC-044B-A1B285CF124B}"/>
                </a:ext>
              </a:extLst>
            </p:cNvPr>
            <p:cNvSpPr txBox="1"/>
            <p:nvPr/>
          </p:nvSpPr>
          <p:spPr>
            <a:xfrm>
              <a:off x="4389629" y="3961188"/>
              <a:ext cx="633884" cy="49244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FFFFF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  <a:cs typeface="Pretendard Medium" pitchFamily="34" charset="0"/>
                </a:rPr>
                <a:t>02</a:t>
              </a:r>
              <a:endParaRPr lang="en-US" sz="1800" dirty="0"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47" name="Object 29">
              <a:extLst>
                <a:ext uri="{FF2B5EF4-FFF2-40B4-BE49-F238E27FC236}">
                  <a16:creationId xmlns:a16="http://schemas.microsoft.com/office/drawing/2014/main" id="{188873C4-0931-B9A5-5824-D7E0EC0C8582}"/>
                </a:ext>
              </a:extLst>
            </p:cNvPr>
            <p:cNvSpPr txBox="1"/>
            <p:nvPr/>
          </p:nvSpPr>
          <p:spPr>
            <a:xfrm>
              <a:off x="5378995" y="3984208"/>
              <a:ext cx="268062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50" dirty="0">
                  <a:solidFill>
                    <a:schemeClr val="bg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Server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665F3F79-531B-9E2C-AB51-E0BA27C79C4A}"/>
              </a:ext>
            </a:extLst>
          </p:cNvPr>
          <p:cNvSpPr txBox="1"/>
          <p:nvPr/>
        </p:nvSpPr>
        <p:spPr>
          <a:xfrm>
            <a:off x="1632526" y="3550212"/>
            <a:ext cx="2858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20000"/>
              </a:lnSpc>
              <a:buFont typeface="Wingdings" pitchFamily="2" charset="2"/>
              <a:buChar char="q"/>
            </a:pPr>
            <a:r>
              <a:rPr lang="en-US" altLang="ko-KR" sz="1500" spc="-38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Data Validation</a:t>
            </a:r>
          </a:p>
          <a:p>
            <a:pPr marL="214313" indent="-214313">
              <a:lnSpc>
                <a:spcPct val="120000"/>
              </a:lnSpc>
              <a:buFont typeface="Wingdings" pitchFamily="2" charset="2"/>
              <a:buChar char="q"/>
            </a:pPr>
            <a:r>
              <a:rPr lang="en-US" altLang="ko-KR" sz="1500" spc="-38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Deploy</a:t>
            </a:r>
          </a:p>
          <a:p>
            <a:pPr marL="214313" indent="-214313">
              <a:lnSpc>
                <a:spcPct val="120000"/>
              </a:lnSpc>
              <a:buFont typeface="Wingdings" pitchFamily="2" charset="2"/>
              <a:buChar char="q"/>
            </a:pPr>
            <a:r>
              <a:rPr lang="en-US" altLang="ko-KR" sz="1500" spc="-38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Issue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/>
          <p:nvPr/>
        </p:nvSpPr>
        <p:spPr>
          <a:xfrm>
            <a:off x="-9150" y="0"/>
            <a:ext cx="923400" cy="5143500"/>
          </a:xfrm>
          <a:prstGeom prst="rect">
            <a:avLst/>
          </a:prstGeom>
          <a:solidFill>
            <a:srgbClr val="6298EE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"/>
          <p:cNvSpPr/>
          <p:nvPr/>
        </p:nvSpPr>
        <p:spPr>
          <a:xfrm>
            <a:off x="91440" y="3970450"/>
            <a:ext cx="1051500" cy="914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06" y="1117279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3" name="Google Shape;16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797" y="2136851"/>
            <a:ext cx="502919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4" name="Google Shape;16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578" y="4175996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5" name="Google Shape;16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587" y="3156424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6" name="Google Shape;166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690" y="235242"/>
            <a:ext cx="455125" cy="36576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C3433157-1C31-C4F0-D6CC-518AC3FA485C}"/>
              </a:ext>
            </a:extLst>
          </p:cNvPr>
          <p:cNvGrpSpPr/>
          <p:nvPr/>
        </p:nvGrpSpPr>
        <p:grpSpPr>
          <a:xfrm>
            <a:off x="2754361" y="0"/>
            <a:ext cx="2637346" cy="5143500"/>
            <a:chOff x="2754361" y="0"/>
            <a:chExt cx="2637346" cy="5143500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CE571000-7AB1-BBC1-32AD-BD56B717363B}"/>
                </a:ext>
              </a:extLst>
            </p:cNvPr>
            <p:cNvGrpSpPr/>
            <p:nvPr/>
          </p:nvGrpSpPr>
          <p:grpSpPr>
            <a:xfrm>
              <a:off x="3065011" y="1268651"/>
              <a:ext cx="2016047" cy="1800703"/>
              <a:chOff x="3070214" y="1268651"/>
              <a:chExt cx="2016047" cy="1800703"/>
            </a:xfrm>
          </p:grpSpPr>
          <p:pic>
            <p:nvPicPr>
              <p:cNvPr id="7" name="그래픽 6">
                <a:extLst>
                  <a:ext uri="{FF2B5EF4-FFF2-40B4-BE49-F238E27FC236}">
                    <a16:creationId xmlns:a16="http://schemas.microsoft.com/office/drawing/2014/main" id="{4213C9CB-7009-78DE-C5C1-52D9D96452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441984" y="1268651"/>
                <a:ext cx="1080000" cy="10800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4" name="갈매기형 수장[C] 13">
                <a:extLst>
                  <a:ext uri="{FF2B5EF4-FFF2-40B4-BE49-F238E27FC236}">
                    <a16:creationId xmlns:a16="http://schemas.microsoft.com/office/drawing/2014/main" id="{6C2EE61A-A41D-7307-3646-B85DC9B25B0A}"/>
                  </a:ext>
                </a:extLst>
              </p:cNvPr>
              <p:cNvSpPr/>
              <p:nvPr/>
            </p:nvSpPr>
            <p:spPr>
              <a:xfrm>
                <a:off x="3070214" y="2467967"/>
                <a:ext cx="2016047" cy="601387"/>
              </a:xfrm>
              <a:prstGeom prst="chevron">
                <a:avLst/>
              </a:prstGeom>
              <a:solidFill>
                <a:srgbClr val="6299EE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2800" dirty="0">
                    <a:solidFill>
                      <a:schemeClr val="bg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Exist</a:t>
                </a:r>
                <a:endParaRPr kumimoji="1" lang="ko-KR" altLang="en-US" sz="2800" dirty="0">
                  <a:solidFill>
                    <a:schemeClr val="bg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</p:grp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1ED743A8-12DB-EE5C-5EE5-56BBFB7C4D8F}"/>
                </a:ext>
              </a:extLst>
            </p:cNvPr>
            <p:cNvSpPr/>
            <p:nvPr/>
          </p:nvSpPr>
          <p:spPr>
            <a:xfrm>
              <a:off x="2754361" y="0"/>
              <a:ext cx="2637346" cy="5143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5691C70-ED0A-B284-6292-CE0D80B3D07F}"/>
              </a:ext>
            </a:extLst>
          </p:cNvPr>
          <p:cNvSpPr/>
          <p:nvPr/>
        </p:nvSpPr>
        <p:spPr>
          <a:xfrm>
            <a:off x="4859409" y="0"/>
            <a:ext cx="4439916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5BE3499-EEA9-A2B3-8733-ACCC6920F50E}"/>
              </a:ext>
            </a:extLst>
          </p:cNvPr>
          <p:cNvGrpSpPr/>
          <p:nvPr/>
        </p:nvGrpSpPr>
        <p:grpSpPr>
          <a:xfrm>
            <a:off x="804638" y="0"/>
            <a:ext cx="8486515" cy="5143500"/>
            <a:chOff x="804638" y="0"/>
            <a:chExt cx="8486515" cy="51435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A7E295D-6CD6-6123-2D15-EFAE204DE735}"/>
                </a:ext>
              </a:extLst>
            </p:cNvPr>
            <p:cNvSpPr/>
            <p:nvPr/>
          </p:nvSpPr>
          <p:spPr>
            <a:xfrm>
              <a:off x="1138125" y="235242"/>
              <a:ext cx="2997260" cy="57153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3200" dirty="0">
                  <a:solidFill>
                    <a:srgbClr val="6299EE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Data Validation</a:t>
              </a:r>
              <a:endParaRPr kumimoji="1" lang="ko-KR" altLang="en-US" sz="3200" dirty="0">
                <a:solidFill>
                  <a:srgbClr val="6299E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2050A72-CCE0-11CB-E444-05DE4B8C5F87}"/>
                </a:ext>
              </a:extLst>
            </p:cNvPr>
            <p:cNvSpPr txBox="1"/>
            <p:nvPr/>
          </p:nvSpPr>
          <p:spPr>
            <a:xfrm>
              <a:off x="3321014" y="3156424"/>
              <a:ext cx="1504041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000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같은 음식 이름의 존재</a:t>
              </a:r>
              <a:endParaRPr kumimoji="1" lang="en-US" altLang="ko-KR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FED8595D-ABFF-F028-B32F-5838884A1755}"/>
                </a:ext>
              </a:extLst>
            </p:cNvPr>
            <p:cNvGrpSpPr/>
            <p:nvPr/>
          </p:nvGrpSpPr>
          <p:grpSpPr>
            <a:xfrm>
              <a:off x="4704084" y="0"/>
              <a:ext cx="2637346" cy="5143500"/>
              <a:chOff x="4687535" y="0"/>
              <a:chExt cx="2637346" cy="5143500"/>
            </a:xfrm>
          </p:grpSpPr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440669CB-3CB5-B8AA-E2E7-B5D0B6E161C2}"/>
                  </a:ext>
                </a:extLst>
              </p:cNvPr>
              <p:cNvGrpSpPr/>
              <p:nvPr/>
            </p:nvGrpSpPr>
            <p:grpSpPr>
              <a:xfrm>
                <a:off x="4998185" y="1217178"/>
                <a:ext cx="2016047" cy="2647132"/>
                <a:chOff x="4998185" y="1217178"/>
                <a:chExt cx="2016047" cy="2647132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07E6ECFC-CBE0-86EE-EF32-2ECDFC0919C4}"/>
                    </a:ext>
                  </a:extLst>
                </p:cNvPr>
                <p:cNvGrpSpPr/>
                <p:nvPr/>
              </p:nvGrpSpPr>
              <p:grpSpPr>
                <a:xfrm>
                  <a:off x="5226163" y="1217178"/>
                  <a:ext cx="1560091" cy="1120427"/>
                  <a:chOff x="4985738" y="2310976"/>
                  <a:chExt cx="1560091" cy="1120427"/>
                </a:xfrm>
              </p:grpSpPr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2A66539E-1644-2B6C-AB47-8A095E35943A}"/>
                      </a:ext>
                    </a:extLst>
                  </p:cNvPr>
                  <p:cNvSpPr txBox="1"/>
                  <p:nvPr/>
                </p:nvSpPr>
                <p:spPr>
                  <a:xfrm>
                    <a:off x="5525738" y="3077460"/>
                    <a:ext cx="1020091" cy="3539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ko-KR" sz="1700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rPr>
                      <a:t>PaLM2</a:t>
                    </a:r>
                    <a:endParaRPr kumimoji="1" lang="ko-KR" altLang="en-US" sz="1700" dirty="0">
                      <a:latin typeface="Gmarket Sans TTF Medium" panose="02000000000000000000" pitchFamily="2" charset="-128"/>
                      <a:ea typeface="Gmarket Sans TTF Medium" panose="02000000000000000000" pitchFamily="2" charset="-128"/>
                    </a:endParaRPr>
                  </a:p>
                </p:txBody>
              </p:sp>
              <p:pic>
                <p:nvPicPr>
                  <p:cNvPr id="29" name="그래픽 28">
                    <a:extLst>
                      <a:ext uri="{FF2B5EF4-FFF2-40B4-BE49-F238E27FC236}">
                        <a16:creationId xmlns:a16="http://schemas.microsoft.com/office/drawing/2014/main" id="{77552F78-1464-6C02-66A7-ED03EEAD2F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85738" y="2310976"/>
                    <a:ext cx="1080000" cy="1080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2" name="갈매기형 수장[C] 21">
                  <a:extLst>
                    <a:ext uri="{FF2B5EF4-FFF2-40B4-BE49-F238E27FC236}">
                      <a16:creationId xmlns:a16="http://schemas.microsoft.com/office/drawing/2014/main" id="{38A09B25-D23B-3527-D834-DD3CF428CD6F}"/>
                    </a:ext>
                  </a:extLst>
                </p:cNvPr>
                <p:cNvSpPr/>
                <p:nvPr/>
              </p:nvSpPr>
              <p:spPr>
                <a:xfrm>
                  <a:off x="4998185" y="2467967"/>
                  <a:ext cx="2016047" cy="601387"/>
                </a:xfrm>
                <a:prstGeom prst="chevron">
                  <a:avLst/>
                </a:prstGeom>
                <a:solidFill>
                  <a:srgbClr val="D1E809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2800" dirty="0">
                      <a:solidFill>
                        <a:schemeClr val="bg1"/>
                      </a:solidFill>
                      <a:latin typeface="BM HANNA 11yrs old OTF" panose="020B0600000101010101" pitchFamily="34" charset="-127"/>
                      <a:ea typeface="BM HANNA 11yrs old OTF" panose="020B0600000101010101" pitchFamily="34" charset="-127"/>
                    </a:rPr>
                    <a:t>Name</a:t>
                  </a:r>
                  <a:endParaRPr kumimoji="1" lang="ko-KR" altLang="en-US" sz="2800" dirty="0">
                    <a:solidFill>
                      <a:schemeClr val="bg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A4C63484-828F-D83F-6A05-C2139DA30BDA}"/>
                    </a:ext>
                  </a:extLst>
                </p:cNvPr>
                <p:cNvSpPr txBox="1"/>
                <p:nvPr/>
              </p:nvSpPr>
              <p:spPr>
                <a:xfrm>
                  <a:off x="5254188" y="3156424"/>
                  <a:ext cx="1504041" cy="70788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ko-KR" altLang="en-US" sz="2000" dirty="0">
                      <a:latin typeface="BM HANNA 11yrs old OTF" panose="020B0600000101010101" pitchFamily="34" charset="-127"/>
                      <a:ea typeface="BM HANNA 11yrs old OTF" panose="020B0600000101010101" pitchFamily="34" charset="-127"/>
                    </a:rPr>
                    <a:t>적합한</a:t>
                  </a:r>
                  <a:endParaRPr kumimoji="1" lang="en-US" altLang="ko-KR" sz="2000" dirty="0">
                    <a:latin typeface="BM HANNA 11yrs old OTF" panose="020B0600000101010101" pitchFamily="34" charset="-127"/>
                    <a:ea typeface="BM HANNA 11yrs old OTF" panose="020B0600000101010101" pitchFamily="34" charset="-127"/>
                  </a:endParaRPr>
                </a:p>
                <a:p>
                  <a:pPr algn="ctr"/>
                  <a:r>
                    <a:rPr kumimoji="1" lang="ko-KR" altLang="en-US" sz="2000" dirty="0">
                      <a:latin typeface="BM HANNA 11yrs old OTF" panose="020B0600000101010101" pitchFamily="34" charset="-127"/>
                      <a:ea typeface="BM HANNA 11yrs old OTF" panose="020B0600000101010101" pitchFamily="34" charset="-127"/>
                    </a:rPr>
                    <a:t>음식 이름</a:t>
                  </a:r>
                  <a:endParaRPr kumimoji="1" lang="en-US" altLang="ko-KR" sz="2000" dirty="0">
                    <a:latin typeface="BM HANNA 11yrs old OTF" panose="020B0600000101010101" pitchFamily="34" charset="-127"/>
                    <a:ea typeface="BM HANNA 11yrs old OTF" panose="020B0600000101010101" pitchFamily="34" charset="-127"/>
                  </a:endParaRPr>
                </a:p>
              </p:txBody>
            </p:sp>
          </p:grp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84F23646-94EE-A6F1-BFF6-6B7585AFE9CE}"/>
                  </a:ext>
                </a:extLst>
              </p:cNvPr>
              <p:cNvSpPr/>
              <p:nvPr/>
            </p:nvSpPr>
            <p:spPr>
              <a:xfrm>
                <a:off x="4687535" y="0"/>
                <a:ext cx="2637346" cy="51435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ABC01E3E-23CC-0828-3880-24F886001230}"/>
                </a:ext>
              </a:extLst>
            </p:cNvPr>
            <p:cNvGrpSpPr/>
            <p:nvPr/>
          </p:nvGrpSpPr>
          <p:grpSpPr>
            <a:xfrm>
              <a:off x="6653807" y="0"/>
              <a:ext cx="2637346" cy="5143500"/>
              <a:chOff x="6544836" y="0"/>
              <a:chExt cx="2637346" cy="5143500"/>
            </a:xfrm>
          </p:grpSpPr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9F7C009B-9740-BCA4-2625-D22E62AF70F0}"/>
                  </a:ext>
                </a:extLst>
              </p:cNvPr>
              <p:cNvGrpSpPr/>
              <p:nvPr/>
            </p:nvGrpSpPr>
            <p:grpSpPr>
              <a:xfrm>
                <a:off x="6855486" y="1307021"/>
                <a:ext cx="2016047" cy="2557289"/>
                <a:chOff x="6926156" y="1307021"/>
                <a:chExt cx="2016047" cy="2557289"/>
              </a:xfrm>
            </p:grpSpPr>
            <p:pic>
              <p:nvPicPr>
                <p:cNvPr id="17" name="그래픽 16">
                  <a:extLst>
                    <a:ext uri="{FF2B5EF4-FFF2-40B4-BE49-F238E27FC236}">
                      <a16:creationId xmlns:a16="http://schemas.microsoft.com/office/drawing/2014/main" id="{151D0E8C-930A-CA27-DD97-AFEF01ED57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00170" y="1307021"/>
                  <a:ext cx="868018" cy="972000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23" name="갈매기형 수장[C] 22">
                  <a:extLst>
                    <a:ext uri="{FF2B5EF4-FFF2-40B4-BE49-F238E27FC236}">
                      <a16:creationId xmlns:a16="http://schemas.microsoft.com/office/drawing/2014/main" id="{05756F94-CC61-7D94-0872-155C7F8F5C95}"/>
                    </a:ext>
                  </a:extLst>
                </p:cNvPr>
                <p:cNvSpPr/>
                <p:nvPr/>
              </p:nvSpPr>
              <p:spPr>
                <a:xfrm>
                  <a:off x="6926156" y="2467967"/>
                  <a:ext cx="2016047" cy="601387"/>
                </a:xfrm>
                <a:prstGeom prst="chevron">
                  <a:avLst/>
                </a:prstGeom>
                <a:solidFill>
                  <a:srgbClr val="FF8F00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2800" dirty="0">
                      <a:solidFill>
                        <a:schemeClr val="bg1"/>
                      </a:solidFill>
                      <a:latin typeface="BM HANNA 11yrs old OTF" panose="020B0600000101010101" pitchFamily="34" charset="-127"/>
                      <a:ea typeface="BM HANNA 11yrs old OTF" panose="020B0600000101010101" pitchFamily="34" charset="-127"/>
                    </a:rPr>
                    <a:t>Value</a:t>
                  </a:r>
                  <a:endParaRPr kumimoji="1" lang="ko-KR" altLang="en-US" sz="2800" dirty="0">
                    <a:solidFill>
                      <a:schemeClr val="bg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8B8097F-916F-8AC6-14EC-3457560976EF}"/>
                    </a:ext>
                  </a:extLst>
                </p:cNvPr>
                <p:cNvSpPr txBox="1"/>
                <p:nvPr/>
              </p:nvSpPr>
              <p:spPr>
                <a:xfrm>
                  <a:off x="7103603" y="3156424"/>
                  <a:ext cx="1582597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ko-KR" altLang="en-US" sz="2000" dirty="0">
                      <a:latin typeface="BM HANNA 11yrs old OTF" panose="020B0600000101010101" pitchFamily="34" charset="-127"/>
                      <a:ea typeface="BM HANNA 11yrs old OTF" panose="020B0600000101010101" pitchFamily="34" charset="-127"/>
                    </a:rPr>
                    <a:t>적합한 재료와 영양소</a:t>
                  </a:r>
                  <a:endParaRPr kumimoji="1" lang="en-US" altLang="ko-KR" sz="2000" dirty="0">
                    <a:latin typeface="BM HANNA 11yrs old OTF" panose="020B0600000101010101" pitchFamily="34" charset="-127"/>
                    <a:ea typeface="BM HANNA 11yrs old OTF" panose="020B0600000101010101" pitchFamily="34" charset="-127"/>
                  </a:endParaRPr>
                </a:p>
              </p:txBody>
            </p:sp>
          </p:grpSp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F719DED2-F747-3E68-3D33-C32495EF7E2F}"/>
                  </a:ext>
                </a:extLst>
              </p:cNvPr>
              <p:cNvSpPr/>
              <p:nvPr/>
            </p:nvSpPr>
            <p:spPr>
              <a:xfrm>
                <a:off x="6544836" y="0"/>
                <a:ext cx="2637346" cy="51435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125889E-392A-16AE-2348-738E9CA0D8B8}"/>
                </a:ext>
              </a:extLst>
            </p:cNvPr>
            <p:cNvGrpSpPr/>
            <p:nvPr/>
          </p:nvGrpSpPr>
          <p:grpSpPr>
            <a:xfrm>
              <a:off x="804638" y="0"/>
              <a:ext cx="2637346" cy="5143500"/>
              <a:chOff x="804638" y="0"/>
              <a:chExt cx="2637346" cy="5143500"/>
            </a:xfrm>
          </p:grpSpPr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4C3FCD5D-6DBB-CFC1-848A-840DAE355342}"/>
                  </a:ext>
                </a:extLst>
              </p:cNvPr>
              <p:cNvSpPr/>
              <p:nvPr/>
            </p:nvSpPr>
            <p:spPr>
              <a:xfrm>
                <a:off x="804638" y="0"/>
                <a:ext cx="2637346" cy="51435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" name="갈매기형 수장[C] 20">
                <a:extLst>
                  <a:ext uri="{FF2B5EF4-FFF2-40B4-BE49-F238E27FC236}">
                    <a16:creationId xmlns:a16="http://schemas.microsoft.com/office/drawing/2014/main" id="{903B6EDF-0577-4016-04B4-567858639B2F}"/>
                  </a:ext>
                </a:extLst>
              </p:cNvPr>
              <p:cNvSpPr/>
              <p:nvPr/>
            </p:nvSpPr>
            <p:spPr>
              <a:xfrm>
                <a:off x="1115288" y="2467967"/>
                <a:ext cx="2016047" cy="601387"/>
              </a:xfrm>
              <a:prstGeom prst="chevron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2800" dirty="0">
                    <a:solidFill>
                      <a:schemeClr val="bg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Input</a:t>
                </a:r>
                <a:endParaRPr kumimoji="1" lang="ko-KR" altLang="en-US" sz="2800" dirty="0">
                  <a:solidFill>
                    <a:schemeClr val="bg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grpSp>
            <p:nvGrpSpPr>
              <p:cNvPr id="155" name="그룹 154">
                <a:extLst>
                  <a:ext uri="{FF2B5EF4-FFF2-40B4-BE49-F238E27FC236}">
                    <a16:creationId xmlns:a16="http://schemas.microsoft.com/office/drawing/2014/main" id="{8DA9369D-9FC8-2048-E225-A6AF51DE0697}"/>
                  </a:ext>
                </a:extLst>
              </p:cNvPr>
              <p:cNvGrpSpPr/>
              <p:nvPr/>
            </p:nvGrpSpPr>
            <p:grpSpPr>
              <a:xfrm>
                <a:off x="1371291" y="3156424"/>
                <a:ext cx="1504041" cy="1000994"/>
                <a:chOff x="1371291" y="3156424"/>
                <a:chExt cx="1504041" cy="1000994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C37435A-0FA2-8D88-D549-E699FE3AE8C8}"/>
                    </a:ext>
                  </a:extLst>
                </p:cNvPr>
                <p:cNvSpPr txBox="1"/>
                <p:nvPr/>
              </p:nvSpPr>
              <p:spPr>
                <a:xfrm>
                  <a:off x="1371291" y="3156424"/>
                  <a:ext cx="1504041" cy="73866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dirty="0">
                      <a:latin typeface="BM HANNA 11yrs old OTF" panose="020B0600000101010101" pitchFamily="34" charset="-127"/>
                      <a:ea typeface="BM HANNA 11yrs old OTF" panose="020B0600000101010101" pitchFamily="34" charset="-127"/>
                    </a:rPr>
                    <a:t>Food</a:t>
                  </a:r>
                  <a:r>
                    <a:rPr kumimoji="1" lang="ko-KR" altLang="en-US" dirty="0">
                      <a:latin typeface="BM HANNA 11yrs old OTF" panose="020B0600000101010101" pitchFamily="34" charset="-127"/>
                      <a:ea typeface="BM HANNA 11yrs old OTF" panose="020B0600000101010101" pitchFamily="34" charset="-127"/>
                    </a:rPr>
                    <a:t> </a:t>
                  </a:r>
                  <a:r>
                    <a:rPr kumimoji="1" lang="en-US" altLang="ko-KR" dirty="0">
                      <a:latin typeface="BM HANNA 11yrs old OTF" panose="020B0600000101010101" pitchFamily="34" charset="-127"/>
                      <a:ea typeface="BM HANNA 11yrs old OTF" panose="020B0600000101010101" pitchFamily="34" charset="-127"/>
                    </a:rPr>
                    <a:t>name</a:t>
                  </a:r>
                </a:p>
                <a:p>
                  <a:pPr algn="ctr"/>
                  <a:r>
                    <a:rPr kumimoji="1" lang="en-US" altLang="ko-KR" dirty="0">
                      <a:latin typeface="BM HANNA 11yrs old OTF" panose="020B0600000101010101" pitchFamily="34" charset="-127"/>
                      <a:ea typeface="BM HANNA 11yrs old OTF" panose="020B0600000101010101" pitchFamily="34" charset="-127"/>
                    </a:rPr>
                    <a:t>Ingredient name </a:t>
                  </a:r>
                </a:p>
                <a:p>
                  <a:pPr algn="ctr"/>
                  <a:r>
                    <a:rPr kumimoji="1" lang="en-US" altLang="ko-KR" dirty="0">
                      <a:latin typeface="BM HANNA 11yrs old OTF" panose="020B0600000101010101" pitchFamily="34" charset="-127"/>
                      <a:ea typeface="BM HANNA 11yrs old OTF" panose="020B0600000101010101" pitchFamily="34" charset="-127"/>
                    </a:rPr>
                    <a:t>Calorie</a:t>
                  </a:r>
                </a:p>
              </p:txBody>
            </p:sp>
            <p:sp>
              <p:nvSpPr>
                <p:cNvPr id="151" name="타원 150">
                  <a:extLst>
                    <a:ext uri="{FF2B5EF4-FFF2-40B4-BE49-F238E27FC236}">
                      <a16:creationId xmlns:a16="http://schemas.microsoft.com/office/drawing/2014/main" id="{419E29E3-DC36-68BB-D59B-B1074DFB68E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076253" y="3937670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2" name="타원 151">
                  <a:extLst>
                    <a:ext uri="{FF2B5EF4-FFF2-40B4-BE49-F238E27FC236}">
                      <a16:creationId xmlns:a16="http://schemas.microsoft.com/office/drawing/2014/main" id="{6916DDED-6720-44CD-1F48-4CB5115F137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076253" y="4029544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53" name="타원 152">
                  <a:extLst>
                    <a:ext uri="{FF2B5EF4-FFF2-40B4-BE49-F238E27FC236}">
                      <a16:creationId xmlns:a16="http://schemas.microsoft.com/office/drawing/2014/main" id="{5CAF8935-4F9B-6E2F-2425-79F3928E0B6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2076253" y="4121418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pic>
            <p:nvPicPr>
              <p:cNvPr id="18" name="그래픽 17">
                <a:extLst>
                  <a:ext uri="{FF2B5EF4-FFF2-40B4-BE49-F238E27FC236}">
                    <a16:creationId xmlns:a16="http://schemas.microsoft.com/office/drawing/2014/main" id="{C160C000-759A-5171-F69B-39FD1281D5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719745" y="1362087"/>
                <a:ext cx="811749" cy="92825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16DA530-0495-E8A2-1B86-6297EF1B70AA}"/>
              </a:ext>
            </a:extLst>
          </p:cNvPr>
          <p:cNvGrpSpPr/>
          <p:nvPr/>
        </p:nvGrpSpPr>
        <p:grpSpPr>
          <a:xfrm>
            <a:off x="4618741" y="452327"/>
            <a:ext cx="4672412" cy="4278218"/>
            <a:chOff x="4618741" y="452327"/>
            <a:chExt cx="4672412" cy="4278218"/>
          </a:xfrm>
        </p:grpSpPr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089D1076-EB87-E6F5-0E82-A135930D0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093599" y="452327"/>
              <a:ext cx="921749" cy="921749"/>
            </a:xfrm>
            <a:prstGeom prst="rect">
              <a:avLst/>
            </a:prstGeom>
            <a:effectLst/>
          </p:spPr>
        </p:pic>
        <p:pic>
          <p:nvPicPr>
            <p:cNvPr id="25" name="그래픽 24">
              <a:extLst>
                <a:ext uri="{FF2B5EF4-FFF2-40B4-BE49-F238E27FC236}">
                  <a16:creationId xmlns:a16="http://schemas.microsoft.com/office/drawing/2014/main" id="{A02058CF-7B68-50C0-CD10-300E2536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009535" y="3650545"/>
              <a:ext cx="1080000" cy="1080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966EEB5A-C6B3-A444-D3D1-8B0A3DDC0B9E}"/>
                </a:ext>
              </a:extLst>
            </p:cNvPr>
            <p:cNvCxnSpPr>
              <a:cxnSpLocks/>
            </p:cNvCxnSpPr>
            <p:nvPr/>
          </p:nvCxnSpPr>
          <p:spPr>
            <a:xfrm>
              <a:off x="5548662" y="1387202"/>
              <a:ext cx="1083" cy="2260127"/>
            </a:xfrm>
            <a:prstGeom prst="straightConnector1">
              <a:avLst/>
            </a:prstGeom>
            <a:ln w="57150" cap="flat">
              <a:solidFill>
                <a:schemeClr val="tx1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474EB43-4BFF-ADE1-012B-AB338F762B35}"/>
                </a:ext>
              </a:extLst>
            </p:cNvPr>
            <p:cNvSpPr txBox="1"/>
            <p:nvPr/>
          </p:nvSpPr>
          <p:spPr>
            <a:xfrm>
              <a:off x="5670805" y="1793021"/>
              <a:ext cx="3620348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ko-KR" sz="16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SELECT</a:t>
              </a:r>
            </a:p>
            <a:p>
              <a:pPr>
                <a:lnSpc>
                  <a:spcPct val="120000"/>
                </a:lnSpc>
              </a:pPr>
              <a:r>
                <a:rPr kumimoji="1" lang="en-US" altLang="ko-KR" sz="16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COUNT(</a:t>
              </a:r>
              <a:r>
                <a:rPr kumimoji="1" lang="en-US" altLang="ko-KR" sz="1600" dirty="0" err="1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food_name</a:t>
              </a:r>
              <a:r>
                <a:rPr kumimoji="1" lang="en-US" altLang="ko-KR" sz="16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) &gt; 0</a:t>
              </a:r>
            </a:p>
            <a:p>
              <a:pPr>
                <a:lnSpc>
                  <a:spcPct val="120000"/>
                </a:lnSpc>
              </a:pPr>
              <a:r>
                <a:rPr kumimoji="1" lang="en-US" altLang="ko-KR" sz="16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FROM</a:t>
              </a:r>
              <a:r>
                <a:rPr kumimoji="1" lang="ko-KR" altLang="en-US" sz="16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 </a:t>
              </a:r>
              <a:r>
                <a:rPr kumimoji="1" lang="en-US" altLang="ko-KR" sz="1600" dirty="0" err="1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food_table</a:t>
              </a:r>
              <a:endParaRPr kumimoji="1" lang="en-US" altLang="ko-KR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  <a:p>
              <a:pPr>
                <a:lnSpc>
                  <a:spcPct val="120000"/>
                </a:lnSpc>
              </a:pPr>
              <a:r>
                <a:rPr kumimoji="1" lang="en-US" altLang="ko-KR" sz="16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WHERE</a:t>
              </a:r>
            </a:p>
            <a:p>
              <a:pPr>
                <a:lnSpc>
                  <a:spcPct val="120000"/>
                </a:lnSpc>
              </a:pPr>
              <a:r>
                <a:rPr kumimoji="1" lang="en-US" altLang="ko-KR" sz="1600" dirty="0" err="1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food_name</a:t>
              </a:r>
              <a:r>
                <a:rPr kumimoji="1" lang="en-US" altLang="ko-KR" sz="16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 = ‘</a:t>
              </a:r>
              <a:r>
                <a:rPr kumimoji="1" lang="ko-KR" altLang="en-US" sz="16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소고기 </a:t>
              </a:r>
              <a:r>
                <a:rPr kumimoji="1" lang="ko-KR" altLang="en-US" sz="1600" dirty="0" err="1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새송이</a:t>
              </a:r>
              <a:r>
                <a:rPr kumimoji="1" lang="ko-KR" altLang="en-US" sz="16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 죽</a:t>
              </a:r>
              <a:r>
                <a:rPr kumimoji="1" lang="en-US" altLang="ko-KR" sz="16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’</a:t>
              </a:r>
              <a:endParaRPr kumimoji="1"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BD47AE7-F9F8-A736-C510-DB188254EA53}"/>
                </a:ext>
              </a:extLst>
            </p:cNvPr>
            <p:cNvSpPr txBox="1"/>
            <p:nvPr/>
          </p:nvSpPr>
          <p:spPr>
            <a:xfrm>
              <a:off x="4618741" y="2332599"/>
              <a:ext cx="9217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ko-KR" sz="18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False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926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 L -0.13159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8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/>
          <p:nvPr/>
        </p:nvSpPr>
        <p:spPr>
          <a:xfrm>
            <a:off x="-9150" y="0"/>
            <a:ext cx="923400" cy="5143500"/>
          </a:xfrm>
          <a:prstGeom prst="rect">
            <a:avLst/>
          </a:prstGeom>
          <a:solidFill>
            <a:srgbClr val="6298EE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"/>
          <p:cNvSpPr/>
          <p:nvPr/>
        </p:nvSpPr>
        <p:spPr>
          <a:xfrm>
            <a:off x="91440" y="3970450"/>
            <a:ext cx="1051500" cy="914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06" y="1117279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3" name="Google Shape;16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797" y="2136851"/>
            <a:ext cx="502919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4" name="Google Shape;16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578" y="4175996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5" name="Google Shape;16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587" y="3156424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6" name="Google Shape;166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690" y="235242"/>
            <a:ext cx="455125" cy="36576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A771EE9F-FB69-0B5E-7DF7-8D196CE7BDE4}"/>
              </a:ext>
            </a:extLst>
          </p:cNvPr>
          <p:cNvGrpSpPr/>
          <p:nvPr/>
        </p:nvGrpSpPr>
        <p:grpSpPr>
          <a:xfrm>
            <a:off x="1541337" y="0"/>
            <a:ext cx="2637346" cy="5143500"/>
            <a:chOff x="4687535" y="0"/>
            <a:chExt cx="2637346" cy="514350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610AA16-74D2-20D6-0C49-403E725D759B}"/>
                </a:ext>
              </a:extLst>
            </p:cNvPr>
            <p:cNvGrpSpPr/>
            <p:nvPr/>
          </p:nvGrpSpPr>
          <p:grpSpPr>
            <a:xfrm>
              <a:off x="4998185" y="1217178"/>
              <a:ext cx="2016047" cy="1852176"/>
              <a:chOff x="4998185" y="1217178"/>
              <a:chExt cx="2016047" cy="1852176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4D1CB483-6841-9E5C-3052-6A90CE28E9AA}"/>
                  </a:ext>
                </a:extLst>
              </p:cNvPr>
              <p:cNvGrpSpPr/>
              <p:nvPr/>
            </p:nvGrpSpPr>
            <p:grpSpPr>
              <a:xfrm>
                <a:off x="5226163" y="1217178"/>
                <a:ext cx="1560091" cy="1120427"/>
                <a:chOff x="4985738" y="2310976"/>
                <a:chExt cx="1560091" cy="1120427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661AEDA-DA93-1224-EAA1-0D2C3F1121F0}"/>
                    </a:ext>
                  </a:extLst>
                </p:cNvPr>
                <p:cNvSpPr txBox="1"/>
                <p:nvPr/>
              </p:nvSpPr>
              <p:spPr>
                <a:xfrm>
                  <a:off x="5525738" y="3077460"/>
                  <a:ext cx="1020091" cy="3539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sz="1700" dirty="0">
                      <a:latin typeface="Gmarket Sans TTF Medium" panose="02000000000000000000" pitchFamily="2" charset="-128"/>
                      <a:ea typeface="Gmarket Sans TTF Medium" panose="02000000000000000000" pitchFamily="2" charset="-128"/>
                    </a:rPr>
                    <a:t>PaLM2</a:t>
                  </a:r>
                  <a:endParaRPr kumimoji="1" lang="ko-KR" altLang="en-US" sz="1700" dirty="0">
                    <a:latin typeface="Gmarket Sans TTF Medium" panose="02000000000000000000" pitchFamily="2" charset="-128"/>
                    <a:ea typeface="Gmarket Sans TTF Medium" panose="02000000000000000000" pitchFamily="2" charset="-128"/>
                  </a:endParaRPr>
                </a:p>
              </p:txBody>
            </p:sp>
            <p:pic>
              <p:nvPicPr>
                <p:cNvPr id="16" name="그래픽 15">
                  <a:extLst>
                    <a:ext uri="{FF2B5EF4-FFF2-40B4-BE49-F238E27FC236}">
                      <a16:creationId xmlns:a16="http://schemas.microsoft.com/office/drawing/2014/main" id="{A85F44A4-6ADB-99C5-3E40-6E597818DB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85738" y="2310976"/>
                  <a:ext cx="1080000" cy="1080000"/>
                </a:xfrm>
                <a:prstGeom prst="rect">
                  <a:avLst/>
                </a:prstGeom>
              </p:spPr>
            </p:pic>
          </p:grpSp>
          <p:sp>
            <p:nvSpPr>
              <p:cNvPr id="11" name="갈매기형 수장[C] 10">
                <a:extLst>
                  <a:ext uri="{FF2B5EF4-FFF2-40B4-BE49-F238E27FC236}">
                    <a16:creationId xmlns:a16="http://schemas.microsoft.com/office/drawing/2014/main" id="{F4F8715A-A6A1-B4AF-8E6D-F18764C186C3}"/>
                  </a:ext>
                </a:extLst>
              </p:cNvPr>
              <p:cNvSpPr/>
              <p:nvPr/>
            </p:nvSpPr>
            <p:spPr>
              <a:xfrm>
                <a:off x="4998185" y="2467967"/>
                <a:ext cx="2016047" cy="601387"/>
              </a:xfrm>
              <a:prstGeom prst="chevron">
                <a:avLst/>
              </a:prstGeom>
              <a:solidFill>
                <a:srgbClr val="D1E80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2800" dirty="0">
                    <a:solidFill>
                      <a:schemeClr val="bg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Name</a:t>
                </a:r>
                <a:endParaRPr kumimoji="1" lang="ko-KR" altLang="en-US" sz="2800" dirty="0">
                  <a:solidFill>
                    <a:schemeClr val="bg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B6DDB40-2DA3-B0F5-7406-C5C4AB69AA4A}"/>
                </a:ext>
              </a:extLst>
            </p:cNvPr>
            <p:cNvSpPr/>
            <p:nvPr/>
          </p:nvSpPr>
          <p:spPr>
            <a:xfrm>
              <a:off x="4687535" y="0"/>
              <a:ext cx="2637346" cy="5143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A862239-FD10-83CF-DF3C-C50758A646F4}"/>
              </a:ext>
            </a:extLst>
          </p:cNvPr>
          <p:cNvGrpSpPr/>
          <p:nvPr/>
        </p:nvGrpSpPr>
        <p:grpSpPr>
          <a:xfrm>
            <a:off x="4989299" y="452327"/>
            <a:ext cx="1563592" cy="4295159"/>
            <a:chOff x="4989299" y="452327"/>
            <a:chExt cx="1563592" cy="4295159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CB7C4780-DE52-B968-E612-44F44EEBAA26}"/>
                </a:ext>
              </a:extLst>
            </p:cNvPr>
            <p:cNvGrpSpPr/>
            <p:nvPr/>
          </p:nvGrpSpPr>
          <p:grpSpPr>
            <a:xfrm>
              <a:off x="4989299" y="3626896"/>
              <a:ext cx="1563592" cy="1120590"/>
              <a:chOff x="6123968" y="3813326"/>
              <a:chExt cx="1563592" cy="1120590"/>
            </a:xfrm>
          </p:grpSpPr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6282FED7-1C2C-8C44-E0B7-2CB7A47C6710}"/>
                  </a:ext>
                </a:extLst>
              </p:cNvPr>
              <p:cNvSpPr txBox="1"/>
              <p:nvPr/>
            </p:nvSpPr>
            <p:spPr>
              <a:xfrm>
                <a:off x="6667469" y="4579973"/>
                <a:ext cx="1020091" cy="3539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700" dirty="0"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PaLM2</a:t>
                </a:r>
                <a:endParaRPr kumimoji="1" lang="ko-KR" altLang="en-US" sz="17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  <p:pic>
            <p:nvPicPr>
              <p:cNvPr id="176" name="그래픽 175">
                <a:extLst>
                  <a:ext uri="{FF2B5EF4-FFF2-40B4-BE49-F238E27FC236}">
                    <a16:creationId xmlns:a16="http://schemas.microsoft.com/office/drawing/2014/main" id="{E7B4612E-00A6-EAD9-EAC5-4D45CC08DC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123968" y="3813326"/>
                <a:ext cx="1080000" cy="1080000"/>
              </a:xfrm>
              <a:prstGeom prst="rect">
                <a:avLst/>
              </a:prstGeom>
            </p:spPr>
          </p:pic>
        </p:grp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0FDBBDF4-2DB2-E615-A5A2-2357CE92E8B2}"/>
                </a:ext>
              </a:extLst>
            </p:cNvPr>
            <p:cNvCxnSpPr>
              <a:cxnSpLocks/>
            </p:cNvCxnSpPr>
            <p:nvPr/>
          </p:nvCxnSpPr>
          <p:spPr>
            <a:xfrm>
              <a:off x="5547776" y="1387202"/>
              <a:ext cx="1083" cy="2260127"/>
            </a:xfrm>
            <a:prstGeom prst="straightConnector1">
              <a:avLst/>
            </a:prstGeom>
            <a:ln w="57150" cap="flat">
              <a:solidFill>
                <a:schemeClr val="tx1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그래픽 5">
              <a:extLst>
                <a:ext uri="{FF2B5EF4-FFF2-40B4-BE49-F238E27FC236}">
                  <a16:creationId xmlns:a16="http://schemas.microsoft.com/office/drawing/2014/main" id="{8763C665-B4E4-D8BA-C85B-827B3E82F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93599" y="452327"/>
              <a:ext cx="921749" cy="921749"/>
            </a:xfrm>
            <a:prstGeom prst="rect">
              <a:avLst/>
            </a:prstGeom>
            <a:effectLst/>
          </p:spPr>
        </p:pic>
      </p:grpSp>
      <p:pic>
        <p:nvPicPr>
          <p:cNvPr id="21" name="그래픽 20">
            <a:extLst>
              <a:ext uri="{FF2B5EF4-FFF2-40B4-BE49-F238E27FC236}">
                <a16:creationId xmlns:a16="http://schemas.microsoft.com/office/drawing/2014/main" id="{D6645C58-372A-6DE6-575E-0ED69413ED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95786" y="1454211"/>
            <a:ext cx="613800" cy="7018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0013BA7F-DD18-7691-F3B4-4B739FC908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95786" y="2768660"/>
            <a:ext cx="613895" cy="70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C5CAA75-F3D6-E16A-CB59-915B9C51BA42}"/>
              </a:ext>
            </a:extLst>
          </p:cNvPr>
          <p:cNvSpPr txBox="1"/>
          <p:nvPr/>
        </p:nvSpPr>
        <p:spPr>
          <a:xfrm>
            <a:off x="6015348" y="2381870"/>
            <a:ext cx="1718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True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C0F5525-1001-52DD-1269-7C6BA2F44A69}"/>
              </a:ext>
            </a:extLst>
          </p:cNvPr>
          <p:cNvGrpSpPr>
            <a:grpSpLocks noChangeAspect="1"/>
          </p:cNvGrpSpPr>
          <p:nvPr/>
        </p:nvGrpSpPr>
        <p:grpSpPr>
          <a:xfrm>
            <a:off x="5952299" y="498461"/>
            <a:ext cx="1718959" cy="4283371"/>
            <a:chOff x="5432528" y="702096"/>
            <a:chExt cx="1463835" cy="3216997"/>
          </a:xfrm>
        </p:grpSpPr>
        <p:sp>
          <p:nvSpPr>
            <p:cNvPr id="2" name="모서리가 둥근 직사각형 1">
              <a:extLst>
                <a:ext uri="{FF2B5EF4-FFF2-40B4-BE49-F238E27FC236}">
                  <a16:creationId xmlns:a16="http://schemas.microsoft.com/office/drawing/2014/main" id="{39A72E21-6A9D-57E5-AA0E-6F8FD36E7423}"/>
                </a:ext>
              </a:extLst>
            </p:cNvPr>
            <p:cNvSpPr>
              <a:spLocks/>
            </p:cNvSpPr>
            <p:nvPr/>
          </p:nvSpPr>
          <p:spPr>
            <a:xfrm>
              <a:off x="5761740" y="1516844"/>
              <a:ext cx="805410" cy="53523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solidFill>
                    <a:schemeClr val="tx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Pretrained</a:t>
              </a:r>
            </a:p>
            <a:p>
              <a:pPr algn="ctr"/>
              <a:r>
                <a:rPr kumimoji="1" lang="en-US" altLang="ko-KR" sz="1800" dirty="0">
                  <a:solidFill>
                    <a:schemeClr val="tx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NLP</a:t>
              </a:r>
              <a:endParaRPr kumimoji="1" lang="ko-KR" altLang="en-US" sz="18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49792A0-AA85-EEAA-EBA7-5C99AFB9DA22}"/>
                </a:ext>
              </a:extLst>
            </p:cNvPr>
            <p:cNvGrpSpPr/>
            <p:nvPr/>
          </p:nvGrpSpPr>
          <p:grpSpPr>
            <a:xfrm>
              <a:off x="5432528" y="3659720"/>
              <a:ext cx="1463835" cy="259373"/>
              <a:chOff x="4914983" y="4550019"/>
              <a:chExt cx="1463835" cy="259373"/>
            </a:xfrm>
            <a:solidFill>
              <a:schemeClr val="accent1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모서리가 둥근 직사각형 6">
                <a:extLst>
                  <a:ext uri="{FF2B5EF4-FFF2-40B4-BE49-F238E27FC236}">
                    <a16:creationId xmlns:a16="http://schemas.microsoft.com/office/drawing/2014/main" id="{CD7085B2-06DD-0269-2825-07B14ECC4835}"/>
                  </a:ext>
                </a:extLst>
              </p:cNvPr>
              <p:cNvSpPr/>
              <p:nvPr/>
            </p:nvSpPr>
            <p:spPr>
              <a:xfrm>
                <a:off x="5715826" y="4550019"/>
                <a:ext cx="662992" cy="25937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>
                    <a:solidFill>
                      <a:schemeClr val="tx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False</a:t>
                </a:r>
                <a:endParaRPr kumimoji="1" lang="ko-KR" altLang="en-US" dirty="0">
                  <a:solidFill>
                    <a:schemeClr val="tx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  <p:sp>
            <p:nvSpPr>
              <p:cNvPr id="12" name="모서리가 둥근 직사각형 11">
                <a:extLst>
                  <a:ext uri="{FF2B5EF4-FFF2-40B4-BE49-F238E27FC236}">
                    <a16:creationId xmlns:a16="http://schemas.microsoft.com/office/drawing/2014/main" id="{2F0AA3AF-DEA8-3CBB-C9CE-2350C281E35C}"/>
                  </a:ext>
                </a:extLst>
              </p:cNvPr>
              <p:cNvSpPr/>
              <p:nvPr/>
            </p:nvSpPr>
            <p:spPr>
              <a:xfrm>
                <a:off x="4914983" y="4550019"/>
                <a:ext cx="662992" cy="259373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>
                    <a:solidFill>
                      <a:schemeClr val="tx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True</a:t>
                </a:r>
                <a:endParaRPr kumimoji="1" lang="ko-KR" altLang="en-US" dirty="0">
                  <a:solidFill>
                    <a:schemeClr val="tx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endParaRPr>
              </a:p>
            </p:txBody>
          </p:sp>
        </p:grpSp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id="{59756201-AD5B-8CBD-ECD1-959F3D79EFA4}"/>
                </a:ext>
              </a:extLst>
            </p:cNvPr>
            <p:cNvSpPr/>
            <p:nvPr/>
          </p:nvSpPr>
          <p:spPr>
            <a:xfrm>
              <a:off x="5633042" y="2540373"/>
              <a:ext cx="1062807" cy="63105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800" dirty="0">
                  <a:solidFill>
                    <a:schemeClr val="tx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Custom</a:t>
              </a:r>
            </a:p>
            <a:p>
              <a:pPr algn="ctr"/>
              <a:r>
                <a:rPr kumimoji="1" lang="en-US" altLang="ko-KR" sz="1800" dirty="0">
                  <a:solidFill>
                    <a:schemeClr val="tx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Layer</a:t>
              </a:r>
              <a:endParaRPr kumimoji="1" lang="ko-KR" altLang="en-US" sz="18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89AD2423-03E2-DEDE-903A-5F73D2985C96}"/>
                </a:ext>
              </a:extLst>
            </p:cNvPr>
            <p:cNvCxnSpPr>
              <a:cxnSpLocks/>
              <a:stCxn id="2" idx="2"/>
              <a:endCxn id="14" idx="0"/>
            </p:cNvCxnSpPr>
            <p:nvPr/>
          </p:nvCxnSpPr>
          <p:spPr>
            <a:xfrm>
              <a:off x="6164445" y="2052081"/>
              <a:ext cx="1" cy="488292"/>
            </a:xfrm>
            <a:prstGeom prst="straightConnector1">
              <a:avLst/>
            </a:prstGeom>
            <a:ln w="3175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13FA9D52-C5D4-A58F-ABA8-4020BC803DB5}"/>
                </a:ext>
              </a:extLst>
            </p:cNvPr>
            <p:cNvCxnSpPr>
              <a:cxnSpLocks/>
              <a:stCxn id="14" idx="2"/>
              <a:endCxn id="7" idx="0"/>
            </p:cNvCxnSpPr>
            <p:nvPr/>
          </p:nvCxnSpPr>
          <p:spPr>
            <a:xfrm>
              <a:off x="6164446" y="3171427"/>
              <a:ext cx="400421" cy="488293"/>
            </a:xfrm>
            <a:prstGeom prst="straightConnector1">
              <a:avLst/>
            </a:prstGeom>
            <a:ln w="31750" cap="rnd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55632407-D3DC-2365-53A5-21E0CD8DB850}"/>
                </a:ext>
              </a:extLst>
            </p:cNvPr>
            <p:cNvSpPr>
              <a:spLocks/>
            </p:cNvSpPr>
            <p:nvPr/>
          </p:nvSpPr>
          <p:spPr>
            <a:xfrm>
              <a:off x="5704083" y="702096"/>
              <a:ext cx="920724" cy="32645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800" dirty="0">
                  <a:solidFill>
                    <a:schemeClr val="tx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Input</a:t>
              </a: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82BC5D94-5B48-B82E-2C73-E45925A2BA5D}"/>
                </a:ext>
              </a:extLst>
            </p:cNvPr>
            <p:cNvCxnSpPr>
              <a:cxnSpLocks/>
              <a:stCxn id="19" idx="2"/>
              <a:endCxn id="2" idx="0"/>
            </p:cNvCxnSpPr>
            <p:nvPr/>
          </p:nvCxnSpPr>
          <p:spPr>
            <a:xfrm>
              <a:off x="6164445" y="1028552"/>
              <a:ext cx="0" cy="488292"/>
            </a:xfrm>
            <a:prstGeom prst="straightConnector1">
              <a:avLst/>
            </a:prstGeom>
            <a:ln w="3175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612142B1-8284-7F5B-AA82-06CE41EEA47C}"/>
                </a:ext>
              </a:extLst>
            </p:cNvPr>
            <p:cNvCxnSpPr>
              <a:cxnSpLocks/>
              <a:stCxn id="14" idx="2"/>
              <a:endCxn id="12" idx="0"/>
            </p:cNvCxnSpPr>
            <p:nvPr/>
          </p:nvCxnSpPr>
          <p:spPr>
            <a:xfrm flipH="1">
              <a:off x="5764024" y="3171427"/>
              <a:ext cx="400422" cy="488293"/>
            </a:xfrm>
            <a:prstGeom prst="straightConnector1">
              <a:avLst/>
            </a:prstGeom>
            <a:ln w="3175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ACA559B9-51AF-A04B-ACCB-B543BDC406FD}"/>
              </a:ext>
            </a:extLst>
          </p:cNvPr>
          <p:cNvSpPr txBox="1"/>
          <p:nvPr/>
        </p:nvSpPr>
        <p:spPr>
          <a:xfrm>
            <a:off x="6040354" y="1335430"/>
            <a:ext cx="2070175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4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True</a:t>
            </a:r>
          </a:p>
          <a:p>
            <a:r>
              <a:rPr kumimoji="1" lang="en-US" altLang="ko-KR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False</a:t>
            </a:r>
            <a:endParaRPr kumimoji="1" lang="en-US" altLang="ko-KR" sz="14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endParaRPr kumimoji="1"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kumimoji="1" lang="en-US" altLang="ko-KR" sz="14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Text : </a:t>
            </a:r>
            <a:r>
              <a:rPr kumimoji="1" lang="ko-KR" altLang="en-US" sz="14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감자 미음</a:t>
            </a:r>
            <a:endParaRPr kumimoji="1" lang="en-US" altLang="ko-KR" sz="14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kumimoji="1" lang="en-US" altLang="ko-KR" sz="14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Category : True</a:t>
            </a:r>
          </a:p>
          <a:p>
            <a:endParaRPr kumimoji="1" lang="en-US" altLang="ko-KR" sz="14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kumimoji="1" lang="en-US" altLang="ko-KR" sz="14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Text : </a:t>
            </a:r>
            <a:r>
              <a:rPr kumimoji="1" lang="ko-KR" altLang="en-US" sz="14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참치마요 덮밥</a:t>
            </a:r>
            <a:endParaRPr kumimoji="1" lang="en-US" altLang="ko-KR" sz="14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kumimoji="1" lang="en-US" altLang="ko-KR" sz="14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Category : False</a:t>
            </a:r>
          </a:p>
          <a:p>
            <a:endParaRPr kumimoji="1" lang="en-US" altLang="ko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kumimoji="1" lang="en-US" altLang="ko-KR" sz="14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Text : </a:t>
            </a:r>
            <a:r>
              <a:rPr kumimoji="1" lang="ko-KR" altLang="en-US" sz="14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소고기 </a:t>
            </a:r>
            <a:r>
              <a:rPr kumimoji="1" lang="ko-KR" altLang="en-US" sz="1400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새송이</a:t>
            </a:r>
            <a:r>
              <a:rPr kumimoji="1" lang="ko-KR" altLang="en-US" sz="14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죽</a:t>
            </a:r>
            <a:endParaRPr kumimoji="1" lang="en-US" altLang="ko-KR" sz="14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kumimoji="1" lang="en-US" altLang="ko-KR" sz="14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Category : </a:t>
            </a:r>
          </a:p>
        </p:txBody>
      </p:sp>
    </p:spTree>
    <p:extLst>
      <p:ext uri="{BB962C8B-B14F-4D97-AF65-F5344CB8AC3E}">
        <p14:creationId xmlns:p14="http://schemas.microsoft.com/office/powerpoint/2010/main" val="293037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3.88889E-6 -1.48148E-6 L 3.88889E-6 -0.2555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77" grpId="0"/>
      <p:bldP spid="177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/>
          <p:nvPr/>
        </p:nvSpPr>
        <p:spPr>
          <a:xfrm>
            <a:off x="-9150" y="0"/>
            <a:ext cx="923400" cy="5143500"/>
          </a:xfrm>
          <a:prstGeom prst="rect">
            <a:avLst/>
          </a:prstGeom>
          <a:solidFill>
            <a:srgbClr val="6298EE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"/>
          <p:cNvSpPr/>
          <p:nvPr/>
        </p:nvSpPr>
        <p:spPr>
          <a:xfrm>
            <a:off x="91440" y="3970450"/>
            <a:ext cx="1051500" cy="914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06" y="1117279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3" name="Google Shape;16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797" y="2136851"/>
            <a:ext cx="502919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4" name="Google Shape;16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578" y="4175996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5" name="Google Shape;16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587" y="3156424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6" name="Google Shape;166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690" y="235242"/>
            <a:ext cx="455125" cy="36576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3FC2320D-583C-53EB-B6B3-33083F6AEA6B}"/>
              </a:ext>
            </a:extLst>
          </p:cNvPr>
          <p:cNvGrpSpPr/>
          <p:nvPr/>
        </p:nvGrpSpPr>
        <p:grpSpPr>
          <a:xfrm>
            <a:off x="1851987" y="1307021"/>
            <a:ext cx="2016047" cy="1762333"/>
            <a:chOff x="6926156" y="1307021"/>
            <a:chExt cx="2016047" cy="1762333"/>
          </a:xfrm>
        </p:grpSpPr>
        <p:pic>
          <p:nvPicPr>
            <p:cNvPr id="6" name="그래픽 5">
              <a:extLst>
                <a:ext uri="{FF2B5EF4-FFF2-40B4-BE49-F238E27FC236}">
                  <a16:creationId xmlns:a16="http://schemas.microsoft.com/office/drawing/2014/main" id="{CEF98C37-3EA7-DF6A-33B5-14A10655F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500170" y="1307021"/>
              <a:ext cx="868018" cy="972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갈매기형 수장[C] 6">
              <a:extLst>
                <a:ext uri="{FF2B5EF4-FFF2-40B4-BE49-F238E27FC236}">
                  <a16:creationId xmlns:a16="http://schemas.microsoft.com/office/drawing/2014/main" id="{F4580463-2B29-B44F-3588-A116A4EFB68D}"/>
                </a:ext>
              </a:extLst>
            </p:cNvPr>
            <p:cNvSpPr/>
            <p:nvPr/>
          </p:nvSpPr>
          <p:spPr>
            <a:xfrm>
              <a:off x="6926156" y="2467967"/>
              <a:ext cx="2016047" cy="601387"/>
            </a:xfrm>
            <a:prstGeom prst="chevron">
              <a:avLst/>
            </a:prstGeom>
            <a:solidFill>
              <a:srgbClr val="FF8F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800" dirty="0">
                  <a:solidFill>
                    <a:schemeClr val="bg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Value</a:t>
              </a:r>
              <a:endParaRPr kumimoji="1" lang="ko-KR" altLang="en-US" sz="28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6BFE817A-4D14-1559-4BCA-2E77A6668C82}"/>
              </a:ext>
            </a:extLst>
          </p:cNvPr>
          <p:cNvSpPr/>
          <p:nvPr/>
        </p:nvSpPr>
        <p:spPr>
          <a:xfrm>
            <a:off x="1541337" y="0"/>
            <a:ext cx="2637346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A3DF7B22-D81F-7A5A-DBBE-0BD5A81F8EF5}"/>
              </a:ext>
            </a:extLst>
          </p:cNvPr>
          <p:cNvGrpSpPr/>
          <p:nvPr/>
        </p:nvGrpSpPr>
        <p:grpSpPr>
          <a:xfrm>
            <a:off x="4572000" y="452327"/>
            <a:ext cx="4348142" cy="4238846"/>
            <a:chOff x="4572000" y="452327"/>
            <a:chExt cx="4348142" cy="4238846"/>
          </a:xfrm>
        </p:grpSpPr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37F82395-8117-4328-9526-556D17F7298A}"/>
                </a:ext>
              </a:extLst>
            </p:cNvPr>
            <p:cNvSpPr txBox="1"/>
            <p:nvPr/>
          </p:nvSpPr>
          <p:spPr>
            <a:xfrm>
              <a:off x="5650910" y="2055600"/>
              <a:ext cx="326923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R" altLang="en-US" sz="18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쌀</a:t>
              </a:r>
              <a:r>
                <a:rPr kumimoji="1" lang="en-US" altLang="ko-KR" sz="18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,</a:t>
              </a:r>
              <a:r>
                <a:rPr kumimoji="1" lang="ko-KR" altLang="en-US" sz="18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 소고기</a:t>
              </a:r>
              <a:r>
                <a:rPr kumimoji="1" lang="en-US" altLang="ko-KR" sz="18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,</a:t>
              </a:r>
              <a:r>
                <a:rPr kumimoji="1" lang="ko-KR" altLang="en-US" sz="18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 양파</a:t>
              </a:r>
              <a:r>
                <a:rPr kumimoji="1" lang="en-US" altLang="ko-KR" sz="18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,</a:t>
              </a:r>
              <a:r>
                <a:rPr kumimoji="1" lang="ko-KR" altLang="en-US" sz="18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 </a:t>
              </a:r>
              <a:r>
                <a:rPr kumimoji="1" lang="en-US" altLang="ko-KR" sz="18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…</a:t>
              </a:r>
            </a:p>
            <a:p>
              <a:r>
                <a:rPr kumimoji="1" lang="en-US" altLang="ko-KR" sz="18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6.6,</a:t>
              </a:r>
              <a:r>
                <a:rPr kumimoji="1" lang="ko-KR" altLang="en-US" sz="18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 </a:t>
              </a:r>
              <a:r>
                <a:rPr kumimoji="1" lang="en-US" altLang="ko-KR" sz="18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5.0,</a:t>
              </a:r>
              <a:r>
                <a:rPr kumimoji="1" lang="ko-KR" altLang="en-US" sz="18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 </a:t>
              </a:r>
              <a:r>
                <a:rPr kumimoji="1" lang="en-US" altLang="ko-KR" sz="18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3.3,</a:t>
              </a:r>
              <a:r>
                <a:rPr kumimoji="1" lang="ko-KR" altLang="en-US" sz="18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 </a:t>
              </a:r>
              <a:r>
                <a:rPr kumimoji="1" lang="en-US" altLang="ko-KR" sz="18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3.3,</a:t>
              </a:r>
              <a:r>
                <a:rPr kumimoji="1" lang="ko-KR" altLang="en-US" sz="18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 </a:t>
              </a:r>
              <a:r>
                <a:rPr kumimoji="1" lang="en-US" altLang="ko-KR" sz="18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…</a:t>
              </a:r>
            </a:p>
            <a:p>
              <a:r>
                <a:rPr kumimoji="1" lang="en-US" altLang="ko-KR" sz="18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143.9,</a:t>
              </a:r>
              <a:r>
                <a:rPr kumimoji="1" lang="ko-KR" altLang="en-US" sz="18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 </a:t>
              </a:r>
              <a:r>
                <a:rPr kumimoji="1" lang="en-US" altLang="ko-KR" sz="18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8.625,</a:t>
              </a:r>
              <a:r>
                <a:rPr kumimoji="1" lang="ko-KR" altLang="en-US" sz="18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 </a:t>
              </a:r>
              <a:r>
                <a:rPr kumimoji="1" lang="en-US" altLang="ko-KR" sz="18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6.221,</a:t>
              </a:r>
              <a:r>
                <a:rPr kumimoji="1" lang="ko-KR" altLang="en-US" sz="18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 </a:t>
              </a:r>
              <a:r>
                <a:rPr kumimoji="1" lang="en-US" altLang="ko-KR" sz="18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2.025</a:t>
              </a:r>
            </a:p>
          </p:txBody>
        </p: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59AE7E61-FB82-4A1C-B483-5A18AECABD4D}"/>
                </a:ext>
              </a:extLst>
            </p:cNvPr>
            <p:cNvCxnSpPr>
              <a:cxnSpLocks/>
            </p:cNvCxnSpPr>
            <p:nvPr/>
          </p:nvCxnSpPr>
          <p:spPr>
            <a:xfrm>
              <a:off x="5548662" y="1387202"/>
              <a:ext cx="1083" cy="2260127"/>
            </a:xfrm>
            <a:prstGeom prst="straightConnector1">
              <a:avLst/>
            </a:prstGeom>
            <a:ln w="57150" cap="flat">
              <a:solidFill>
                <a:schemeClr val="tx1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4" name="그래픽 153">
              <a:extLst>
                <a:ext uri="{FF2B5EF4-FFF2-40B4-BE49-F238E27FC236}">
                  <a16:creationId xmlns:a16="http://schemas.microsoft.com/office/drawing/2014/main" id="{402847B2-5429-C32E-5926-115B4735C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93599" y="452327"/>
              <a:ext cx="921749" cy="921749"/>
            </a:xfrm>
            <a:prstGeom prst="rect">
              <a:avLst/>
            </a:prstGeom>
            <a:effectLst/>
          </p:spPr>
        </p:pic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54E8E46B-FE43-C736-8977-AC277E828885}"/>
                </a:ext>
              </a:extLst>
            </p:cNvPr>
            <p:cNvSpPr txBox="1"/>
            <p:nvPr/>
          </p:nvSpPr>
          <p:spPr>
            <a:xfrm>
              <a:off x="4572000" y="2332599"/>
              <a:ext cx="8588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800" b="1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True</a:t>
              </a:r>
            </a:p>
          </p:txBody>
        </p:sp>
        <p:pic>
          <p:nvPicPr>
            <p:cNvPr id="167" name="그래픽 166">
              <a:extLst>
                <a:ext uri="{FF2B5EF4-FFF2-40B4-BE49-F238E27FC236}">
                  <a16:creationId xmlns:a16="http://schemas.microsoft.com/office/drawing/2014/main" id="{BAC6E508-5EA4-A012-9510-31704276F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093599" y="3719173"/>
              <a:ext cx="868018" cy="972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B67DB820-609F-61CC-79AF-4E0009E4033F}"/>
              </a:ext>
            </a:extLst>
          </p:cNvPr>
          <p:cNvSpPr txBox="1"/>
          <p:nvPr/>
        </p:nvSpPr>
        <p:spPr>
          <a:xfrm>
            <a:off x="6579126" y="3830213"/>
            <a:ext cx="18962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5400" b="1" dirty="0">
                <a:solidFill>
                  <a:srgbClr val="FE9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96%</a:t>
            </a:r>
          </a:p>
        </p:txBody>
      </p:sp>
    </p:spTree>
    <p:extLst>
      <p:ext uri="{BB962C8B-B14F-4D97-AF65-F5344CB8AC3E}">
        <p14:creationId xmlns:p14="http://schemas.microsoft.com/office/powerpoint/2010/main" val="31540816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/>
          <p:nvPr/>
        </p:nvSpPr>
        <p:spPr>
          <a:xfrm>
            <a:off x="-9150" y="0"/>
            <a:ext cx="923400" cy="5143500"/>
          </a:xfrm>
          <a:prstGeom prst="rect">
            <a:avLst/>
          </a:prstGeom>
          <a:solidFill>
            <a:srgbClr val="6298EE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"/>
          <p:cNvSpPr/>
          <p:nvPr/>
        </p:nvSpPr>
        <p:spPr>
          <a:xfrm>
            <a:off x="91440" y="3970450"/>
            <a:ext cx="1051500" cy="914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06" y="1117279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3" name="Google Shape;16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797" y="2136851"/>
            <a:ext cx="502919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4" name="Google Shape;16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578" y="4175996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5" name="Google Shape;16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587" y="3156424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6" name="Google Shape;166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690" y="235242"/>
            <a:ext cx="455125" cy="36576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C99EF22B-A4BE-F266-BC67-67E7443FF059}"/>
              </a:ext>
            </a:extLst>
          </p:cNvPr>
          <p:cNvGrpSpPr/>
          <p:nvPr/>
        </p:nvGrpSpPr>
        <p:grpSpPr>
          <a:xfrm>
            <a:off x="1293371" y="1498883"/>
            <a:ext cx="1440000" cy="2005528"/>
            <a:chOff x="1196755" y="1585950"/>
            <a:chExt cx="1440000" cy="200552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60311BC-03F7-D6F7-EF51-57E3A18C0D86}"/>
                </a:ext>
              </a:extLst>
            </p:cNvPr>
            <p:cNvSpPr txBox="1"/>
            <p:nvPr/>
          </p:nvSpPr>
          <p:spPr>
            <a:xfrm>
              <a:off x="1196755" y="2945147"/>
              <a:ext cx="144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800" b="1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Kubernetes</a:t>
              </a:r>
            </a:p>
            <a:p>
              <a:pPr algn="ctr"/>
              <a:r>
                <a:rPr kumimoji="1" lang="en-US" altLang="ko-KR" sz="1800" b="1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Engine</a:t>
              </a:r>
              <a:endParaRPr kumimoji="1" lang="ko-KR" altLang="en-US" sz="1800" b="1" dirty="0"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25C07972-5268-663D-2D4C-C9A58423E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96755" y="1585950"/>
              <a:ext cx="1440000" cy="1440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FBC78D3-6D1E-6876-58ED-58FAE2764F23}"/>
              </a:ext>
            </a:extLst>
          </p:cNvPr>
          <p:cNvGrpSpPr/>
          <p:nvPr/>
        </p:nvGrpSpPr>
        <p:grpSpPr>
          <a:xfrm>
            <a:off x="1138125" y="235242"/>
            <a:ext cx="7536127" cy="3407669"/>
            <a:chOff x="1138125" y="235242"/>
            <a:chExt cx="7536127" cy="340766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A7E295D-6CD6-6123-2D15-EFAE204DE735}"/>
                </a:ext>
              </a:extLst>
            </p:cNvPr>
            <p:cNvSpPr/>
            <p:nvPr/>
          </p:nvSpPr>
          <p:spPr>
            <a:xfrm>
              <a:off x="1138125" y="235242"/>
              <a:ext cx="2997260" cy="57153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3200" dirty="0">
                  <a:solidFill>
                    <a:srgbClr val="6299EE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Deploy</a:t>
              </a:r>
              <a:endParaRPr kumimoji="1" lang="ko-KR" altLang="en-US" sz="3200" dirty="0">
                <a:solidFill>
                  <a:srgbClr val="6299E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000182-02E6-96E0-7DDB-6B66AC5588F1}"/>
                </a:ext>
              </a:extLst>
            </p:cNvPr>
            <p:cNvSpPr txBox="1"/>
            <p:nvPr/>
          </p:nvSpPr>
          <p:spPr>
            <a:xfrm>
              <a:off x="3273665" y="3135079"/>
              <a:ext cx="144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800" b="1" dirty="0">
                  <a:solidFill>
                    <a:schemeClr val="tx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App Engine</a:t>
              </a:r>
              <a:endParaRPr kumimoji="1" lang="ko-KR" altLang="en-US" sz="1800" b="1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112582F3-9F8D-AA2D-8C1B-7D8484181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73665" y="1498883"/>
              <a:ext cx="1440000" cy="1440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1" name="그래픽 30">
              <a:extLst>
                <a:ext uri="{FF2B5EF4-FFF2-40B4-BE49-F238E27FC236}">
                  <a16:creationId xmlns:a16="http://schemas.microsoft.com/office/drawing/2014/main" id="{45A3ACC9-2086-E7C7-D146-6D739C291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234252" y="1498883"/>
              <a:ext cx="1440000" cy="1440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F70CD24-24C9-6871-C76A-DF4D1562777C}"/>
                </a:ext>
              </a:extLst>
            </p:cNvPr>
            <p:cNvSpPr txBox="1"/>
            <p:nvPr/>
          </p:nvSpPr>
          <p:spPr>
            <a:xfrm>
              <a:off x="7234252" y="2996580"/>
              <a:ext cx="144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800" b="1" dirty="0">
                  <a:solidFill>
                    <a:schemeClr val="tx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Cloud Function</a:t>
              </a:r>
              <a:endParaRPr kumimoji="1" lang="ko-KR" altLang="en-US" sz="1800" b="1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  <p:pic>
          <p:nvPicPr>
            <p:cNvPr id="34" name="그래픽 33">
              <a:extLst>
                <a:ext uri="{FF2B5EF4-FFF2-40B4-BE49-F238E27FC236}">
                  <a16:creationId xmlns:a16="http://schemas.microsoft.com/office/drawing/2014/main" id="{CE9FE977-6A44-CFF1-6A5B-5442B07CA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253959" y="1498883"/>
              <a:ext cx="1440000" cy="1440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372DEC6-3A05-E1A8-C25A-D5DDF438866D}"/>
                </a:ext>
              </a:extLst>
            </p:cNvPr>
            <p:cNvSpPr txBox="1"/>
            <p:nvPr/>
          </p:nvSpPr>
          <p:spPr>
            <a:xfrm>
              <a:off x="5253959" y="3135079"/>
              <a:ext cx="144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800" b="1" dirty="0">
                  <a:solidFill>
                    <a:schemeClr val="tx1"/>
                  </a:solidFill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Cloud Run</a:t>
              </a:r>
              <a:endParaRPr kumimoji="1" lang="ko-KR" altLang="en-US" sz="1800" b="1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endParaRPr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84A5308B-67E8-E31A-FCF9-5872A79D8180}"/>
              </a:ext>
            </a:extLst>
          </p:cNvPr>
          <p:cNvGrpSpPr/>
          <p:nvPr/>
        </p:nvGrpSpPr>
        <p:grpSpPr>
          <a:xfrm>
            <a:off x="1260556" y="192702"/>
            <a:ext cx="2809421" cy="2379048"/>
            <a:chOff x="1629880" y="192702"/>
            <a:chExt cx="2809421" cy="2379048"/>
          </a:xfrm>
        </p:grpSpPr>
        <p:sp>
          <p:nvSpPr>
            <p:cNvPr id="183" name="모서리가 둥근 직사각형 182">
              <a:extLst>
                <a:ext uri="{FF2B5EF4-FFF2-40B4-BE49-F238E27FC236}">
                  <a16:creationId xmlns:a16="http://schemas.microsoft.com/office/drawing/2014/main" id="{96115686-D17C-6008-E7B2-CC0923D776CC}"/>
                </a:ext>
              </a:extLst>
            </p:cNvPr>
            <p:cNvSpPr>
              <a:spLocks/>
            </p:cNvSpPr>
            <p:nvPr/>
          </p:nvSpPr>
          <p:spPr>
            <a:xfrm>
              <a:off x="1823782" y="451352"/>
              <a:ext cx="2615519" cy="212039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000" b="1" dirty="0">
                  <a:solidFill>
                    <a:schemeClr val="tx1"/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TPU</a:t>
              </a:r>
              <a:r>
                <a:rPr kumimoji="1" lang="ko-KR" altLang="en-US" sz="2000" b="1" dirty="0">
                  <a:solidFill>
                    <a:schemeClr val="tx1"/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 </a:t>
              </a:r>
              <a:r>
                <a:rPr kumimoji="1" lang="en-US" altLang="ko-KR" sz="2000" b="1" dirty="0">
                  <a:solidFill>
                    <a:schemeClr val="tx1"/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Instance</a:t>
              </a:r>
            </a:p>
          </p:txBody>
        </p:sp>
        <p:pic>
          <p:nvPicPr>
            <p:cNvPr id="184" name="그래픽 183">
              <a:extLst>
                <a:ext uri="{FF2B5EF4-FFF2-40B4-BE49-F238E27FC236}">
                  <a16:creationId xmlns:a16="http://schemas.microsoft.com/office/drawing/2014/main" id="{14F73948-7CBA-A220-A571-9FE366DAB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629880" y="192702"/>
              <a:ext cx="648000" cy="648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525F3DEB-4B01-2ABB-4DD3-1093EA7B70E5}"/>
              </a:ext>
            </a:extLst>
          </p:cNvPr>
          <p:cNvGrpSpPr/>
          <p:nvPr/>
        </p:nvGrpSpPr>
        <p:grpSpPr>
          <a:xfrm>
            <a:off x="1260556" y="2614883"/>
            <a:ext cx="2809421" cy="2314341"/>
            <a:chOff x="1629880" y="2614883"/>
            <a:chExt cx="2809421" cy="2314341"/>
          </a:xfrm>
        </p:grpSpPr>
        <p:sp>
          <p:nvSpPr>
            <p:cNvPr id="181" name="모서리가 둥근 직사각형 180">
              <a:extLst>
                <a:ext uri="{FF2B5EF4-FFF2-40B4-BE49-F238E27FC236}">
                  <a16:creationId xmlns:a16="http://schemas.microsoft.com/office/drawing/2014/main" id="{345F5910-01DD-4786-9EC7-5DA49CA700AC}"/>
                </a:ext>
              </a:extLst>
            </p:cNvPr>
            <p:cNvSpPr>
              <a:spLocks/>
            </p:cNvSpPr>
            <p:nvPr/>
          </p:nvSpPr>
          <p:spPr>
            <a:xfrm>
              <a:off x="1823782" y="2808826"/>
              <a:ext cx="2615519" cy="212039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000" b="1" dirty="0">
                  <a:solidFill>
                    <a:schemeClr val="tx1"/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컨테이너 및 애플리케이션 성능 분석</a:t>
              </a:r>
            </a:p>
          </p:txBody>
        </p:sp>
        <p:pic>
          <p:nvPicPr>
            <p:cNvPr id="182" name="그래픽 181">
              <a:extLst>
                <a:ext uri="{FF2B5EF4-FFF2-40B4-BE49-F238E27FC236}">
                  <a16:creationId xmlns:a16="http://schemas.microsoft.com/office/drawing/2014/main" id="{A984E759-12A7-263C-4FC6-15672C6C5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629880" y="2614883"/>
              <a:ext cx="648000" cy="648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7519A623-4CE4-2885-A2AE-DC345567CA6C}"/>
              </a:ext>
            </a:extLst>
          </p:cNvPr>
          <p:cNvGrpSpPr/>
          <p:nvPr/>
        </p:nvGrpSpPr>
        <p:grpSpPr>
          <a:xfrm>
            <a:off x="5987994" y="2630698"/>
            <a:ext cx="2785041" cy="2298526"/>
            <a:chOff x="5854070" y="2630698"/>
            <a:chExt cx="2785041" cy="2298526"/>
          </a:xfrm>
        </p:grpSpPr>
        <p:sp>
          <p:nvSpPr>
            <p:cNvPr id="179" name="모서리가 둥근 직사각형 178">
              <a:extLst>
                <a:ext uri="{FF2B5EF4-FFF2-40B4-BE49-F238E27FC236}">
                  <a16:creationId xmlns:a16="http://schemas.microsoft.com/office/drawing/2014/main" id="{43952E7B-BE89-8283-FA8A-3655E1EA35F8}"/>
                </a:ext>
              </a:extLst>
            </p:cNvPr>
            <p:cNvSpPr>
              <a:spLocks/>
            </p:cNvSpPr>
            <p:nvPr/>
          </p:nvSpPr>
          <p:spPr>
            <a:xfrm>
              <a:off x="6023592" y="2808826"/>
              <a:ext cx="2615519" cy="212039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000" b="1" dirty="0">
                  <a:solidFill>
                    <a:schemeClr val="tx1"/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완전 관리형</a:t>
              </a:r>
              <a:endParaRPr kumimoji="1" lang="en-US" altLang="ko-KR" sz="2000" b="1" dirty="0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  <a:p>
              <a:pPr algn="ctr"/>
              <a:r>
                <a:rPr kumimoji="1" lang="en-US" altLang="ko-KR" sz="2000" b="1" dirty="0">
                  <a:solidFill>
                    <a:schemeClr val="tx1"/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k8s</a:t>
              </a:r>
              <a:r>
                <a:rPr kumimoji="1" lang="ko-KR" altLang="en-US" sz="2000" b="1" dirty="0">
                  <a:solidFill>
                    <a:schemeClr val="tx1"/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 서비스</a:t>
              </a:r>
              <a:endParaRPr kumimoji="1" lang="en-US" altLang="ko-KR" sz="2000" b="1" dirty="0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  <p:pic>
          <p:nvPicPr>
            <p:cNvPr id="180" name="그래픽 179">
              <a:extLst>
                <a:ext uri="{FF2B5EF4-FFF2-40B4-BE49-F238E27FC236}">
                  <a16:creationId xmlns:a16="http://schemas.microsoft.com/office/drawing/2014/main" id="{A4E1F641-579A-D62D-0BA5-1396D650C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854070" y="2630698"/>
              <a:ext cx="556426" cy="540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F2712E1D-9F01-9DF2-7D3E-C927124B1908}"/>
              </a:ext>
            </a:extLst>
          </p:cNvPr>
          <p:cNvGrpSpPr/>
          <p:nvPr/>
        </p:nvGrpSpPr>
        <p:grpSpPr>
          <a:xfrm>
            <a:off x="5967547" y="152172"/>
            <a:ext cx="2825935" cy="2419578"/>
            <a:chOff x="5813176" y="152172"/>
            <a:chExt cx="2825935" cy="2419578"/>
          </a:xfrm>
        </p:grpSpPr>
        <p:sp>
          <p:nvSpPr>
            <p:cNvPr id="177" name="모서리가 둥근 직사각형 176">
              <a:extLst>
                <a:ext uri="{FF2B5EF4-FFF2-40B4-BE49-F238E27FC236}">
                  <a16:creationId xmlns:a16="http://schemas.microsoft.com/office/drawing/2014/main" id="{FC951E1C-CE5C-EFAC-6C02-25F9E90DF4AA}"/>
                </a:ext>
              </a:extLst>
            </p:cNvPr>
            <p:cNvSpPr>
              <a:spLocks/>
            </p:cNvSpPr>
            <p:nvPr/>
          </p:nvSpPr>
          <p:spPr>
            <a:xfrm>
              <a:off x="6023592" y="451352"/>
              <a:ext cx="2615519" cy="212039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000" b="1" dirty="0">
                  <a:solidFill>
                    <a:schemeClr val="tx1"/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개발 생산성 향상</a:t>
              </a:r>
            </a:p>
          </p:txBody>
        </p:sp>
        <p:pic>
          <p:nvPicPr>
            <p:cNvPr id="178" name="그래픽 177">
              <a:extLst>
                <a:ext uri="{FF2B5EF4-FFF2-40B4-BE49-F238E27FC236}">
                  <a16:creationId xmlns:a16="http://schemas.microsoft.com/office/drawing/2014/main" id="{41628284-75F1-E7B7-EE7B-DA3B4157D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813176" y="152172"/>
              <a:ext cx="720000" cy="720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A51483D-83DE-C1FA-2474-63EE4660DB81}"/>
              </a:ext>
            </a:extLst>
          </p:cNvPr>
          <p:cNvSpPr txBox="1"/>
          <p:nvPr/>
        </p:nvSpPr>
        <p:spPr>
          <a:xfrm>
            <a:off x="9697039" y="278087"/>
            <a:ext cx="4559476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TPU</a:t>
            </a:r>
          </a:p>
          <a:p>
            <a:r>
              <a:rPr kumimoji="1" lang="ko-KR" altLang="en-US" dirty="0"/>
              <a:t>서버에서 </a:t>
            </a:r>
            <a:r>
              <a:rPr kumimoji="1" lang="en-US" altLang="ko-KR" dirty="0"/>
              <a:t>deep learning</a:t>
            </a:r>
            <a:r>
              <a:rPr kumimoji="1" lang="ko-KR" altLang="en-US" dirty="0"/>
              <a:t> 모델을 서버에서 돌리는 상황이기에 </a:t>
            </a:r>
            <a:r>
              <a:rPr kumimoji="1" lang="en-US" altLang="ko-KR" dirty="0" err="1"/>
              <a:t>tpu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gpu</a:t>
            </a:r>
            <a:r>
              <a:rPr kumimoji="1" lang="ko-KR" altLang="en-US" dirty="0"/>
              <a:t>와 같은 자원이 필요하다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Deep learning </a:t>
            </a:r>
            <a:r>
              <a:rPr kumimoji="1" lang="ko-KR" altLang="en-US" dirty="0"/>
              <a:t>모델을 </a:t>
            </a:r>
            <a:r>
              <a:rPr kumimoji="1" lang="en-US" altLang="ko-KR" dirty="0" err="1"/>
              <a:t>cpu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돌리는건</a:t>
            </a:r>
            <a:r>
              <a:rPr kumimoji="1" lang="ko-KR" altLang="en-US" dirty="0"/>
              <a:t> 비효율적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2. Cloud Code</a:t>
            </a:r>
          </a:p>
          <a:p>
            <a:r>
              <a:rPr kumimoji="1" lang="en-US" altLang="ko-KR" dirty="0"/>
              <a:t>Cloud code</a:t>
            </a:r>
            <a:r>
              <a:rPr kumimoji="1" lang="ko-KR" altLang="en-US" dirty="0"/>
              <a:t>로 개발 속도 향상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약간의 설정만 해주면 </a:t>
            </a:r>
            <a:r>
              <a:rPr kumimoji="1" lang="en-US" altLang="ko-KR" dirty="0"/>
              <a:t>docker build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배포까지 자동화 프로세스 존재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3. Monitoring</a:t>
            </a:r>
          </a:p>
          <a:p>
            <a:r>
              <a:rPr kumimoji="1" lang="ko-KR" altLang="en-US" dirty="0"/>
              <a:t>서버에서 </a:t>
            </a:r>
            <a:r>
              <a:rPr kumimoji="1" lang="en-US" altLang="ko-KR" dirty="0"/>
              <a:t>deep learning </a:t>
            </a:r>
            <a:r>
              <a:rPr kumimoji="1" lang="ko-KR" altLang="en-US" dirty="0"/>
              <a:t>모델을 </a:t>
            </a:r>
            <a:r>
              <a:rPr kumimoji="1" lang="ko-KR" altLang="en-US" dirty="0" err="1"/>
              <a:t>돌리는건</a:t>
            </a:r>
            <a:r>
              <a:rPr kumimoji="1" lang="ko-KR" altLang="en-US" dirty="0"/>
              <a:t> 부담이 심한 행동</a:t>
            </a:r>
            <a:endParaRPr kumimoji="1" lang="en-US" altLang="ko-KR" dirty="0"/>
          </a:p>
          <a:p>
            <a:r>
              <a:rPr kumimoji="1" lang="ko-KR" altLang="en-US" dirty="0"/>
              <a:t>이를 위해 추후에 서버를 분리해서 </a:t>
            </a:r>
            <a:r>
              <a:rPr kumimoji="1" lang="en-US" altLang="ko-KR" dirty="0" err="1"/>
              <a:t>gpu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tpu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효율적으로 사용</a:t>
            </a:r>
            <a:endParaRPr kumimoji="1" lang="en-US" altLang="ko-KR" dirty="0"/>
          </a:p>
          <a:p>
            <a:r>
              <a:rPr kumimoji="1" lang="ko-KR" altLang="en-US" dirty="0"/>
              <a:t>프로파일링으로 </a:t>
            </a:r>
            <a:r>
              <a:rPr kumimoji="1" lang="en-US" altLang="ko-KR" dirty="0" err="1"/>
              <a:t>gpu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tpu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분리할 정확한 부분 파악</a:t>
            </a:r>
            <a:endParaRPr kumimoji="1" lang="en-US" altLang="ko-KR" dirty="0"/>
          </a:p>
          <a:p>
            <a:r>
              <a:rPr kumimoji="1" lang="ko-KR" altLang="en-US" dirty="0" err="1"/>
              <a:t>메트릭</a:t>
            </a:r>
            <a:r>
              <a:rPr kumimoji="1" lang="ko-KR" altLang="en-US" dirty="0"/>
              <a:t> 측정으로 최적의 </a:t>
            </a:r>
            <a:r>
              <a:rPr kumimoji="1" lang="en-US" altLang="ko-KR" dirty="0"/>
              <a:t>instance </a:t>
            </a:r>
            <a:r>
              <a:rPr kumimoji="1" lang="ko-KR" altLang="en-US" dirty="0"/>
              <a:t>파악</a:t>
            </a:r>
            <a:endParaRPr kumimoji="1" lang="en-US" altLang="ko-KR" dirty="0"/>
          </a:p>
          <a:p>
            <a:r>
              <a:rPr kumimoji="1" lang="ko-KR" altLang="en-US" dirty="0"/>
              <a:t>로그 분석으로 </a:t>
            </a:r>
            <a:r>
              <a:rPr kumimoji="1" lang="en-US" altLang="ko-KR" dirty="0"/>
              <a:t>out of memory</a:t>
            </a:r>
            <a:r>
              <a:rPr kumimoji="1" lang="ko-KR" altLang="en-US" dirty="0"/>
              <a:t>와 같은 로그로 추가적으로 파악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4. K8S</a:t>
            </a:r>
          </a:p>
          <a:p>
            <a:r>
              <a:rPr kumimoji="1" lang="en-US" altLang="ko-KR" dirty="0"/>
              <a:t>K8s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google</a:t>
            </a:r>
            <a:r>
              <a:rPr kumimoji="1" lang="ko-KR" altLang="en-US" dirty="0"/>
              <a:t>의 오픈소스 프로젝트이기에 가장 최신버전의 </a:t>
            </a:r>
            <a:r>
              <a:rPr kumimoji="1" lang="en-US" altLang="ko-KR" dirty="0"/>
              <a:t>k8s</a:t>
            </a:r>
            <a:r>
              <a:rPr kumimoji="1" lang="ko-KR" altLang="en-US" dirty="0"/>
              <a:t>지원 그리고 자동화 클러스터 업그레이드 기능으로 보안과 최신 기능 및 개선 사항을 적용할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11694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11111E-6 2.46914E-7 L 0.33229 2.46914E-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1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/>
          <p:nvPr/>
        </p:nvSpPr>
        <p:spPr>
          <a:xfrm>
            <a:off x="-9150" y="0"/>
            <a:ext cx="923400" cy="5143500"/>
          </a:xfrm>
          <a:prstGeom prst="rect">
            <a:avLst/>
          </a:prstGeom>
          <a:solidFill>
            <a:srgbClr val="6298EE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"/>
          <p:cNvSpPr/>
          <p:nvPr/>
        </p:nvSpPr>
        <p:spPr>
          <a:xfrm>
            <a:off x="91440" y="3970450"/>
            <a:ext cx="1051500" cy="914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06" y="1117279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3" name="Google Shape;16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797" y="2136851"/>
            <a:ext cx="502919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4" name="Google Shape;16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578" y="4175996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5" name="Google Shape;16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587" y="3156424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6" name="Google Shape;166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690" y="235242"/>
            <a:ext cx="455125" cy="36576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96112BD5-C464-7DC9-3E6C-B322ED219BEA}"/>
              </a:ext>
            </a:extLst>
          </p:cNvPr>
          <p:cNvSpPr/>
          <p:nvPr/>
        </p:nvSpPr>
        <p:spPr>
          <a:xfrm>
            <a:off x="3530495" y="215673"/>
            <a:ext cx="2997260" cy="88872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600" dirty="0">
                <a:solidFill>
                  <a:srgbClr val="6299E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Issue</a:t>
            </a:r>
            <a:endParaRPr kumimoji="1" lang="ko-KR" altLang="en-US" sz="6600" dirty="0">
              <a:solidFill>
                <a:srgbClr val="6299EE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52F779D9-03A9-5EBB-D5D7-8CD5485C27A6}"/>
              </a:ext>
            </a:extLst>
          </p:cNvPr>
          <p:cNvGrpSpPr/>
          <p:nvPr/>
        </p:nvGrpSpPr>
        <p:grpSpPr>
          <a:xfrm>
            <a:off x="5409159" y="1400775"/>
            <a:ext cx="3352828" cy="3446343"/>
            <a:chOff x="5233611" y="1438506"/>
            <a:chExt cx="3352828" cy="3446343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159E2624-3F56-B0FE-7B83-3E3F753F4E65}"/>
                </a:ext>
              </a:extLst>
            </p:cNvPr>
            <p:cNvSpPr/>
            <p:nvPr/>
          </p:nvSpPr>
          <p:spPr>
            <a:xfrm>
              <a:off x="5233611" y="1438506"/>
              <a:ext cx="3352828" cy="3446343"/>
            </a:xfrm>
            <a:prstGeom prst="roundRect">
              <a:avLst>
                <a:gd name="adj" fmla="val 10815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76471950-95E3-D0B8-53F7-7FFAA3D6BA19}"/>
                </a:ext>
              </a:extLst>
            </p:cNvPr>
            <p:cNvCxnSpPr>
              <a:cxnSpLocks/>
            </p:cNvCxnSpPr>
            <p:nvPr/>
          </p:nvCxnSpPr>
          <p:spPr>
            <a:xfrm>
              <a:off x="6188927" y="2136851"/>
              <a:ext cx="22245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그래픽 42">
              <a:extLst>
                <a:ext uri="{FF2B5EF4-FFF2-40B4-BE49-F238E27FC236}">
                  <a16:creationId xmlns:a16="http://schemas.microsoft.com/office/drawing/2014/main" id="{295D3221-EF93-1084-9E38-9F20682B5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65329" y="1504474"/>
              <a:ext cx="745539" cy="83484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BBF7682-2957-81B9-A330-7FF17115E2B2}"/>
                </a:ext>
              </a:extLst>
            </p:cNvPr>
            <p:cNvSpPr txBox="1"/>
            <p:nvPr/>
          </p:nvSpPr>
          <p:spPr>
            <a:xfrm>
              <a:off x="5994321" y="1776365"/>
              <a:ext cx="2589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800" b="1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Value Validation</a:t>
              </a:r>
              <a:endParaRPr kumimoji="1" lang="ko-KR" altLang="en-US" sz="1800" b="1" dirty="0"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ED7F483-5E22-C966-E0BF-628E060AECC4}"/>
                </a:ext>
              </a:extLst>
            </p:cNvPr>
            <p:cNvSpPr txBox="1"/>
            <p:nvPr/>
          </p:nvSpPr>
          <p:spPr>
            <a:xfrm>
              <a:off x="5367776" y="2644101"/>
              <a:ext cx="3084497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kumimoji="1" lang="ko-KR" altLang="en-US" sz="2000" b="1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올바른 성인식 데이터와</a:t>
              </a:r>
              <a:r>
                <a:rPr kumimoji="1" lang="en-US" altLang="ko-KR" sz="2000" b="1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,</a:t>
              </a:r>
            </a:p>
            <a:p>
              <a:pPr>
                <a:lnSpc>
                  <a:spcPct val="110000"/>
                </a:lnSpc>
              </a:pPr>
              <a:r>
                <a:rPr kumimoji="1" lang="ko-KR" altLang="en-US" sz="2000" b="1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유아 데이터로 학습을 진행해서 비정상적인 데이터에 대해서 감지하는 능력이 떨어진다</a:t>
              </a:r>
              <a:r>
                <a:rPr kumimoji="1" lang="en-US" altLang="ko-KR" sz="2000" b="1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.</a:t>
              </a:r>
              <a:endParaRPr kumimoji="1" lang="ko-KR" altLang="en-US" sz="20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82BF9E3-1AF7-DF79-E4F9-429AA70E688E}"/>
              </a:ext>
            </a:extLst>
          </p:cNvPr>
          <p:cNvGrpSpPr/>
          <p:nvPr/>
        </p:nvGrpSpPr>
        <p:grpSpPr>
          <a:xfrm>
            <a:off x="1347047" y="1202611"/>
            <a:ext cx="3355255" cy="3673972"/>
            <a:chOff x="1434915" y="1210877"/>
            <a:chExt cx="3355255" cy="3673972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47700A79-CC79-18B9-653A-387CD74D0ECF}"/>
                </a:ext>
              </a:extLst>
            </p:cNvPr>
            <p:cNvSpPr/>
            <p:nvPr/>
          </p:nvSpPr>
          <p:spPr>
            <a:xfrm>
              <a:off x="1437342" y="1438506"/>
              <a:ext cx="3352828" cy="3446343"/>
            </a:xfrm>
            <a:prstGeom prst="roundRect">
              <a:avLst>
                <a:gd name="adj" fmla="val 10815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BC7EC64B-BF61-EBAB-0E16-DBFBEE7DACF0}"/>
                </a:ext>
              </a:extLst>
            </p:cNvPr>
            <p:cNvCxnSpPr>
              <a:cxnSpLocks/>
            </p:cNvCxnSpPr>
            <p:nvPr/>
          </p:nvCxnSpPr>
          <p:spPr>
            <a:xfrm>
              <a:off x="3021456" y="2136851"/>
              <a:ext cx="13364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그래픽 40">
              <a:extLst>
                <a:ext uri="{FF2B5EF4-FFF2-40B4-BE49-F238E27FC236}">
                  <a16:creationId xmlns:a16="http://schemas.microsoft.com/office/drawing/2014/main" id="{F888F772-EEA6-EA25-B97F-A7E9BFD3F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434915" y="1210877"/>
              <a:ext cx="1277983" cy="12779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32D0359-56AF-AFBD-7C0A-183848E929FE}"/>
                </a:ext>
              </a:extLst>
            </p:cNvPr>
            <p:cNvSpPr txBox="1"/>
            <p:nvPr/>
          </p:nvSpPr>
          <p:spPr>
            <a:xfrm>
              <a:off x="3021456" y="1721843"/>
              <a:ext cx="13364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000" b="1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Docker</a:t>
              </a:r>
              <a:endParaRPr kumimoji="1" lang="ko-KR" altLang="en-US" sz="2000" b="1" dirty="0"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72D7E77-7617-C00C-2332-7ED3DDC07C12}"/>
                </a:ext>
              </a:extLst>
            </p:cNvPr>
            <p:cNvSpPr txBox="1"/>
            <p:nvPr/>
          </p:nvSpPr>
          <p:spPr>
            <a:xfrm>
              <a:off x="1571507" y="2575276"/>
              <a:ext cx="3084497" cy="1996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kumimoji="1" lang="en-US" altLang="ko-KR" sz="2000" b="1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Java</a:t>
              </a:r>
              <a:r>
                <a:rPr kumimoji="1" lang="ko-KR" altLang="en-US" sz="2000" b="1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와 </a:t>
              </a:r>
              <a:r>
                <a:rPr kumimoji="1" lang="en-US" altLang="ko-KR" sz="2000" b="1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Python</a:t>
              </a:r>
              <a:r>
                <a:rPr kumimoji="1" lang="ko-KR" altLang="en-US" sz="2000" b="1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 환경을 동시에 구축하기위해 </a:t>
              </a:r>
              <a:r>
                <a:rPr kumimoji="1" lang="en-US" altLang="ko-KR" sz="2000" b="1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Ubuntu </a:t>
              </a:r>
              <a:r>
                <a:rPr kumimoji="1" lang="ko-KR" altLang="en-US" sz="2000" b="1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환경 위에 </a:t>
              </a:r>
              <a:r>
                <a:rPr kumimoji="1" lang="en-US" altLang="ko-KR" sz="2000" b="1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Java</a:t>
              </a:r>
              <a:r>
                <a:rPr kumimoji="1" lang="ko-KR" altLang="en-US" sz="2000" b="1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와 </a:t>
              </a:r>
              <a:r>
                <a:rPr kumimoji="1" lang="en-US" altLang="ko-KR" sz="2000" b="1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Python</a:t>
              </a:r>
              <a:r>
                <a:rPr kumimoji="1" lang="ko-KR" altLang="en-US" sz="2000" b="1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을 설치해서 해결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95006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/>
          <p:nvPr/>
        </p:nvSpPr>
        <p:spPr>
          <a:xfrm>
            <a:off x="-9150" y="0"/>
            <a:ext cx="923400" cy="5143500"/>
          </a:xfrm>
          <a:prstGeom prst="rect">
            <a:avLst/>
          </a:prstGeom>
          <a:solidFill>
            <a:srgbClr val="6298EE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4"/>
          <p:cNvSpPr/>
          <p:nvPr/>
        </p:nvSpPr>
        <p:spPr>
          <a:xfrm>
            <a:off x="91440" y="3970450"/>
            <a:ext cx="1051500" cy="914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1" name="Google Shape;18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06" y="1117279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82" name="Google Shape;18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797" y="2136851"/>
            <a:ext cx="502919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83" name="Google Shape;18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578" y="4175996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84" name="Google Shape;18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587" y="3156424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85" name="Google Shape;185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690" y="235242"/>
            <a:ext cx="455125" cy="36576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FA1C63-4EC4-5B39-5861-6022A93906F6}"/>
              </a:ext>
            </a:extLst>
          </p:cNvPr>
          <p:cNvSpPr txBox="1"/>
          <p:nvPr/>
        </p:nvSpPr>
        <p:spPr>
          <a:xfrm>
            <a:off x="1310458" y="362545"/>
            <a:ext cx="6765030" cy="553998"/>
          </a:xfrm>
          <a:prstGeom prst="rect">
            <a:avLst/>
          </a:prstGeom>
          <a:noFill/>
          <a:effectLst>
            <a:outerShdw blurRad="50800" dist="12700" dir="2700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000" spc="-50" dirty="0">
                <a:solidFill>
                  <a:srgbClr val="6298E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SMOTE</a:t>
            </a:r>
            <a:endParaRPr lang="ko-KR" altLang="en-US" sz="3000" spc="-50" dirty="0">
              <a:solidFill>
                <a:srgbClr val="6298EE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E244D95-B6B0-60A0-92B7-0EC6701BE80F}"/>
              </a:ext>
            </a:extLst>
          </p:cNvPr>
          <p:cNvGrpSpPr/>
          <p:nvPr/>
        </p:nvGrpSpPr>
        <p:grpSpPr>
          <a:xfrm>
            <a:off x="2265560" y="2186339"/>
            <a:ext cx="5669517" cy="884993"/>
            <a:chOff x="2265560" y="2186339"/>
            <a:chExt cx="5669517" cy="88499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F5FFAEF-7C5C-C72E-6422-D3E7EEF350FB}"/>
                </a:ext>
              </a:extLst>
            </p:cNvPr>
            <p:cNvSpPr txBox="1"/>
            <p:nvPr/>
          </p:nvSpPr>
          <p:spPr>
            <a:xfrm>
              <a:off x="2382401" y="2186339"/>
              <a:ext cx="54358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소수 클래스 데이터를 증가시키는 </a:t>
              </a:r>
              <a:r>
                <a:rPr lang="ko-KR" altLang="en-US" sz="1600" b="1" dirty="0">
                  <a:solidFill>
                    <a:srgbClr val="457ABD"/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오버 샘플링</a:t>
              </a:r>
              <a:r>
                <a:rPr lang="ko-KR" altLang="en-US" sz="16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을 사용하여</a:t>
              </a:r>
              <a:endParaRPr lang="en-KR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7C7EF84-3C4E-F423-A65D-8AB6B52C8B1D}"/>
                </a:ext>
              </a:extLst>
            </p:cNvPr>
            <p:cNvSpPr txBox="1"/>
            <p:nvPr/>
          </p:nvSpPr>
          <p:spPr>
            <a:xfrm>
              <a:off x="2265560" y="2609667"/>
              <a:ext cx="56695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spc="14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데이터 비율을 맞춰 </a:t>
              </a:r>
              <a:r>
                <a:rPr lang="ko-KR" altLang="en-US" sz="2400" b="1" spc="140" dirty="0">
                  <a:solidFill>
                    <a:schemeClr val="accent4">
                      <a:lumMod val="75000"/>
                    </a:schemeClr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정밀도를 향상</a:t>
              </a:r>
              <a:r>
                <a:rPr lang="ko-KR" altLang="en-US" sz="2400" b="1" spc="140" dirty="0"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시킴</a:t>
              </a:r>
              <a:endParaRPr lang="en-KR" sz="2400" b="1" spc="140" dirty="0"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</p:grpSp>
      <p:pic>
        <p:nvPicPr>
          <p:cNvPr id="12" name="Picture 11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7C2A07F1-EA7D-3BC8-255E-881ACCAC343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642" t="15468" r="4015" b="15799"/>
          <a:stretch/>
        </p:blipFill>
        <p:spPr>
          <a:xfrm>
            <a:off x="1423712" y="2840499"/>
            <a:ext cx="7177315" cy="1561768"/>
          </a:xfrm>
          <a:prstGeom prst="rect">
            <a:avLst/>
          </a:prstGeom>
          <a:effectLst>
            <a:softEdge rad="31750"/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8C6222C-B638-E487-D233-5DF7E059680D}"/>
              </a:ext>
            </a:extLst>
          </p:cNvPr>
          <p:cNvGrpSpPr/>
          <p:nvPr/>
        </p:nvGrpSpPr>
        <p:grpSpPr>
          <a:xfrm>
            <a:off x="1994257" y="1454725"/>
            <a:ext cx="2275375" cy="964730"/>
            <a:chOff x="2011583" y="1443708"/>
            <a:chExt cx="2275375" cy="96473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2A490DD-D4CD-B04B-3029-EB324ED333B9}"/>
                </a:ext>
              </a:extLst>
            </p:cNvPr>
            <p:cNvSpPr/>
            <p:nvPr/>
          </p:nvSpPr>
          <p:spPr>
            <a:xfrm>
              <a:off x="2221492" y="1443708"/>
              <a:ext cx="1855558" cy="36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b="1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기존 데이터</a:t>
              </a:r>
              <a:endParaRPr lang="en-US" altLang="ko-KR" sz="12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  <a:p>
              <a:pPr algn="ctr">
                <a:lnSpc>
                  <a:spcPct val="110000"/>
                </a:lnSpc>
              </a:pPr>
              <a:r>
                <a:rPr lang="en-US" sz="800" b="1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(</a:t>
              </a:r>
              <a:r>
                <a:rPr lang="en-US" sz="800" b="1" dirty="0" err="1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adult_food.json</a:t>
              </a:r>
              <a:r>
                <a:rPr lang="en-US" sz="800" b="1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)</a:t>
              </a:r>
              <a:endParaRPr lang="en-KR" sz="8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48C88DF-8600-3BBA-4CA4-F5549DCA9FD4}"/>
                </a:ext>
              </a:extLst>
            </p:cNvPr>
            <p:cNvSpPr txBox="1"/>
            <p:nvPr/>
          </p:nvSpPr>
          <p:spPr>
            <a:xfrm>
              <a:off x="2011583" y="1854440"/>
              <a:ext cx="227537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rgbClr val="457ABD"/>
                  </a:solidFill>
                  <a:latin typeface="Century Gothic" panose="020B0502020202020204" pitchFamily="34" charset="0"/>
                </a:rPr>
                <a:t>66</a:t>
              </a:r>
              <a:r>
                <a:rPr lang="en-US" sz="1000" b="1" i="0" dirty="0">
                  <a:solidFill>
                    <a:srgbClr val="457ABD"/>
                  </a:solidFill>
                  <a:effectLst/>
                  <a:latin typeface="Century Gothic" panose="020B0502020202020204" pitchFamily="34" charset="0"/>
                </a:rPr>
                <a:t> rows × 7 columns</a:t>
              </a:r>
            </a:p>
            <a:p>
              <a:pPr algn="ctr"/>
              <a:br>
                <a:rPr lang="en-US" sz="1000" b="1" dirty="0"/>
              </a:br>
              <a:endParaRPr lang="en-KR" sz="1000" b="1" dirty="0"/>
            </a:p>
          </p:txBody>
        </p:sp>
      </p:grpSp>
      <p:sp>
        <p:nvSpPr>
          <p:cNvPr id="14" name="Right Arrow 13">
            <a:extLst>
              <a:ext uri="{FF2B5EF4-FFF2-40B4-BE49-F238E27FC236}">
                <a16:creationId xmlns:a16="http://schemas.microsoft.com/office/drawing/2014/main" id="{63F8E715-B01D-7F06-A308-7E8E35F75B14}"/>
              </a:ext>
            </a:extLst>
          </p:cNvPr>
          <p:cNvSpPr/>
          <p:nvPr/>
        </p:nvSpPr>
        <p:spPr>
          <a:xfrm>
            <a:off x="4594722" y="1630986"/>
            <a:ext cx="835297" cy="360000"/>
          </a:xfrm>
          <a:prstGeom prst="rightArrow">
            <a:avLst/>
          </a:prstGeom>
          <a:solidFill>
            <a:srgbClr val="659E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C1C606-03CE-0BC0-DB3A-57263D091920}"/>
              </a:ext>
            </a:extLst>
          </p:cNvPr>
          <p:cNvGrpSpPr/>
          <p:nvPr/>
        </p:nvGrpSpPr>
        <p:grpSpPr>
          <a:xfrm>
            <a:off x="5755109" y="1443708"/>
            <a:ext cx="2275375" cy="964730"/>
            <a:chOff x="5755109" y="1443708"/>
            <a:chExt cx="2275375" cy="964730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3F40AEBB-D31A-2B73-F57B-304048C36473}"/>
                </a:ext>
              </a:extLst>
            </p:cNvPr>
            <p:cNvSpPr/>
            <p:nvPr/>
          </p:nvSpPr>
          <p:spPr>
            <a:xfrm>
              <a:off x="5947691" y="1443708"/>
              <a:ext cx="1855558" cy="36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b="1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증가된 데이터</a:t>
              </a:r>
              <a:endParaRPr lang="en-US" altLang="ko-KR" sz="12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  <a:p>
              <a:pPr algn="ctr">
                <a:lnSpc>
                  <a:spcPct val="110000"/>
                </a:lnSpc>
              </a:pPr>
              <a:r>
                <a:rPr lang="en-KR" sz="800" b="1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(increasing_adult_food.json)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C55EF0-42A1-291D-2ADC-EAB10AD005AA}"/>
                </a:ext>
              </a:extLst>
            </p:cNvPr>
            <p:cNvSpPr txBox="1"/>
            <p:nvPr/>
          </p:nvSpPr>
          <p:spPr>
            <a:xfrm>
              <a:off x="5755109" y="1854440"/>
              <a:ext cx="227537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rgbClr val="457ABD"/>
                  </a:solidFill>
                  <a:latin typeface="Century Gothic" panose="020B0502020202020204" pitchFamily="34" charset="0"/>
                </a:rPr>
                <a:t>33792</a:t>
              </a:r>
              <a:r>
                <a:rPr lang="en-US" sz="1000" b="1" i="0" dirty="0">
                  <a:solidFill>
                    <a:srgbClr val="457ABD"/>
                  </a:solidFill>
                  <a:effectLst/>
                  <a:latin typeface="Century Gothic" panose="020B0502020202020204" pitchFamily="34" charset="0"/>
                </a:rPr>
                <a:t> rows × 7 columns</a:t>
              </a:r>
            </a:p>
            <a:p>
              <a:pPr algn="ctr"/>
              <a:br>
                <a:rPr lang="en-US" sz="1000" b="1" dirty="0"/>
              </a:br>
              <a:endParaRPr lang="en-KR" sz="1000" b="1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D7131CF-6493-9F2C-9ECA-D281232CA3C6}"/>
              </a:ext>
            </a:extLst>
          </p:cNvPr>
          <p:cNvGrpSpPr/>
          <p:nvPr/>
        </p:nvGrpSpPr>
        <p:grpSpPr>
          <a:xfrm>
            <a:off x="2005273" y="1454725"/>
            <a:ext cx="2275375" cy="964730"/>
            <a:chOff x="2022600" y="1443708"/>
            <a:chExt cx="2275375" cy="964730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BACA6474-0F0D-80BE-9225-C93127A2621F}"/>
                </a:ext>
              </a:extLst>
            </p:cNvPr>
            <p:cNvSpPr/>
            <p:nvPr/>
          </p:nvSpPr>
          <p:spPr>
            <a:xfrm>
              <a:off x="2221492" y="1443708"/>
              <a:ext cx="1855558" cy="36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b="1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기존 데이터</a:t>
              </a:r>
              <a:endParaRPr lang="en-US" altLang="ko-KR" sz="12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  <a:p>
              <a:pPr algn="ctr">
                <a:lnSpc>
                  <a:spcPct val="110000"/>
                </a:lnSpc>
              </a:pPr>
              <a:r>
                <a:rPr lang="en-US" sz="800" b="1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(</a:t>
              </a:r>
              <a:r>
                <a:rPr lang="en-US" sz="800" b="1" dirty="0" err="1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kids_food.json</a:t>
              </a:r>
              <a:r>
                <a:rPr lang="en-US" sz="800" b="1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)</a:t>
              </a:r>
              <a:endParaRPr lang="en-KR" sz="8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093B55B-D34F-8D19-4388-B0B0A90A67CD}"/>
                </a:ext>
              </a:extLst>
            </p:cNvPr>
            <p:cNvSpPr txBox="1"/>
            <p:nvPr/>
          </p:nvSpPr>
          <p:spPr>
            <a:xfrm>
              <a:off x="2022600" y="1854440"/>
              <a:ext cx="227537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i="0" dirty="0">
                  <a:solidFill>
                    <a:srgbClr val="457ABD"/>
                  </a:solidFill>
                  <a:effectLst/>
                  <a:latin typeface="Century Gothic" panose="020B0502020202020204" pitchFamily="34" charset="0"/>
                </a:rPr>
                <a:t>255 rows × 7 columns</a:t>
              </a:r>
            </a:p>
            <a:p>
              <a:pPr algn="ctr"/>
              <a:br>
                <a:rPr lang="en-US" sz="1000" b="1" dirty="0"/>
              </a:br>
              <a:endParaRPr lang="en-KR" sz="1000" b="1" dirty="0"/>
            </a:p>
          </p:txBody>
        </p:sp>
      </p:grpSp>
      <p:pic>
        <p:nvPicPr>
          <p:cNvPr id="27" name="Picture 2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00FFC47-6755-4AD7-9566-BA0AD5D2947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368" t="11259" r="4390" b="12948"/>
          <a:stretch/>
        </p:blipFill>
        <p:spPr>
          <a:xfrm>
            <a:off x="1466511" y="2349903"/>
            <a:ext cx="7091716" cy="2465395"/>
          </a:xfrm>
          <a:prstGeom prst="rect">
            <a:avLst/>
          </a:prstGeom>
          <a:effectLst>
            <a:softEdge rad="31750"/>
          </a:effec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2ADD85DB-3C13-F83B-0ED4-B5F908C73644}"/>
              </a:ext>
            </a:extLst>
          </p:cNvPr>
          <p:cNvGrpSpPr/>
          <p:nvPr/>
        </p:nvGrpSpPr>
        <p:grpSpPr>
          <a:xfrm>
            <a:off x="5154284" y="1185314"/>
            <a:ext cx="3666443" cy="3699535"/>
            <a:chOff x="5154284" y="1185314"/>
            <a:chExt cx="3666443" cy="3699535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2C5F880-5940-BD8E-7F49-DAEDE1604D33}"/>
                </a:ext>
              </a:extLst>
            </p:cNvPr>
            <p:cNvGrpSpPr/>
            <p:nvPr/>
          </p:nvGrpSpPr>
          <p:grpSpPr>
            <a:xfrm>
              <a:off x="5154284" y="1185314"/>
              <a:ext cx="3666443" cy="3699535"/>
              <a:chOff x="1310457" y="1368924"/>
              <a:chExt cx="2340000" cy="3310367"/>
            </a:xfrm>
          </p:grpSpPr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1ACB4F91-E606-3CD5-3B75-08EB661067CF}"/>
                  </a:ext>
                </a:extLst>
              </p:cNvPr>
              <p:cNvSpPr/>
              <p:nvPr/>
            </p:nvSpPr>
            <p:spPr>
              <a:xfrm>
                <a:off x="1310457" y="1368924"/>
                <a:ext cx="2340000" cy="331036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D8C352D9-C010-CA70-EFFC-2613782762ED}"/>
                  </a:ext>
                </a:extLst>
              </p:cNvPr>
              <p:cNvSpPr/>
              <p:nvPr/>
            </p:nvSpPr>
            <p:spPr>
              <a:xfrm>
                <a:off x="1670457" y="1544829"/>
                <a:ext cx="1620000" cy="36000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10000"/>
                  </a:lnSpc>
                </a:pPr>
                <a:r>
                  <a:rPr lang="ko-KR" altLang="en-US" sz="1300" b="1" spc="-130" dirty="0"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오버 샘플링 적용 후</a:t>
                </a:r>
                <a:endParaRPr lang="en-KR" sz="1300" b="1" spc="-13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</p:grpSp>
        <p:pic>
          <p:nvPicPr>
            <p:cNvPr id="31" name="Picture 30" descr="A blue and orange pie chart&#10;&#10;Description automatically generated">
              <a:extLst>
                <a:ext uri="{FF2B5EF4-FFF2-40B4-BE49-F238E27FC236}">
                  <a16:creationId xmlns:a16="http://schemas.microsoft.com/office/drawing/2014/main" id="{92A1007A-A43A-9A10-AFEF-41A295742E6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47505" y="2001120"/>
              <a:ext cx="2880000" cy="216000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7EB584F-EFD0-9C03-3C0D-AEF620953AC1}"/>
                </a:ext>
              </a:extLst>
            </p:cNvPr>
            <p:cNvSpPr txBox="1"/>
            <p:nvPr/>
          </p:nvSpPr>
          <p:spPr>
            <a:xfrm>
              <a:off x="5996331" y="4269929"/>
              <a:ext cx="2079157" cy="49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200" spc="-50" dirty="0">
                  <a:solidFill>
                    <a:srgbClr val="1E77B4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loss: 0.0029</a:t>
              </a:r>
            </a:p>
            <a:p>
              <a:pPr>
                <a:lnSpc>
                  <a:spcPct val="110000"/>
                </a:lnSpc>
              </a:pPr>
              <a:r>
                <a:rPr lang="en-US" sz="1200" spc="-50" dirty="0" err="1">
                  <a:solidFill>
                    <a:srgbClr val="1E77B4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binary_accuracy</a:t>
              </a:r>
              <a:r>
                <a:rPr lang="en-US" sz="1200" spc="-50" dirty="0">
                  <a:solidFill>
                    <a:srgbClr val="1E77B4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: 0.99</a:t>
              </a:r>
              <a:r>
                <a:rPr lang="en-US" altLang="ko-KR" sz="1200" spc="-50" dirty="0">
                  <a:solidFill>
                    <a:srgbClr val="1E77B4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71</a:t>
              </a:r>
              <a:endParaRPr lang="en-KR" sz="1200" spc="-50" dirty="0">
                <a:solidFill>
                  <a:srgbClr val="1E77B4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1711B86-710E-A6E2-24C0-82812F618DE8}"/>
              </a:ext>
            </a:extLst>
          </p:cNvPr>
          <p:cNvGrpSpPr/>
          <p:nvPr/>
        </p:nvGrpSpPr>
        <p:grpSpPr>
          <a:xfrm>
            <a:off x="1271564" y="1185315"/>
            <a:ext cx="3666443" cy="3699535"/>
            <a:chOff x="1271564" y="1185315"/>
            <a:chExt cx="3666443" cy="3699535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3C0009E-4784-774D-421E-D87F23A2525C}"/>
                </a:ext>
              </a:extLst>
            </p:cNvPr>
            <p:cNvGrpSpPr/>
            <p:nvPr/>
          </p:nvGrpSpPr>
          <p:grpSpPr>
            <a:xfrm>
              <a:off x="1271564" y="1185315"/>
              <a:ext cx="3666443" cy="3699535"/>
              <a:chOff x="1310457" y="1368924"/>
              <a:chExt cx="2340000" cy="3310367"/>
            </a:xfrm>
          </p:grpSpPr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C5394364-1AC0-EDCB-0FBD-0A45B73B4FAE}"/>
                  </a:ext>
                </a:extLst>
              </p:cNvPr>
              <p:cNvSpPr/>
              <p:nvPr/>
            </p:nvSpPr>
            <p:spPr>
              <a:xfrm>
                <a:off x="1310457" y="1368924"/>
                <a:ext cx="2340000" cy="331036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AAE412A1-CA10-29AC-6B11-CE2D2A3AE5B0}"/>
                  </a:ext>
                </a:extLst>
              </p:cNvPr>
              <p:cNvSpPr/>
              <p:nvPr/>
            </p:nvSpPr>
            <p:spPr>
              <a:xfrm>
                <a:off x="1670457" y="1544829"/>
                <a:ext cx="1620000" cy="36000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10000"/>
                  </a:lnSpc>
                </a:pPr>
                <a:r>
                  <a:rPr lang="ko-KR" altLang="en-US" sz="1300" b="1" spc="-130" dirty="0"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오버 샘플링 적용 전</a:t>
                </a:r>
                <a:endParaRPr lang="en-KR" sz="1300" b="1" spc="-13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</p:grpSp>
        <p:pic>
          <p:nvPicPr>
            <p:cNvPr id="29" name="Picture 28" descr="A blue and white bar chart with numbers and a blue circle&#10;&#10;Description automatically generated">
              <a:extLst>
                <a:ext uri="{FF2B5EF4-FFF2-40B4-BE49-F238E27FC236}">
                  <a16:creationId xmlns:a16="http://schemas.microsoft.com/office/drawing/2014/main" id="{A247E897-F8A7-810C-63B9-DB519841E55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66141" y="2001119"/>
              <a:ext cx="2880000" cy="216000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BA76F56-05F0-23D0-0D78-5D3031F0B3DB}"/>
                </a:ext>
              </a:extLst>
            </p:cNvPr>
            <p:cNvSpPr txBox="1"/>
            <p:nvPr/>
          </p:nvSpPr>
          <p:spPr>
            <a:xfrm>
              <a:off x="2106885" y="4274562"/>
              <a:ext cx="2079157" cy="49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200" spc="-50" dirty="0">
                  <a:solidFill>
                    <a:srgbClr val="1E77B4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loss: 0.0</a:t>
              </a:r>
              <a:r>
                <a:rPr lang="en-US" altLang="ko-KR" sz="1200" spc="-50" dirty="0">
                  <a:solidFill>
                    <a:srgbClr val="1E77B4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397</a:t>
              </a:r>
              <a:endParaRPr lang="en-US" sz="1200" spc="-50" dirty="0">
                <a:solidFill>
                  <a:srgbClr val="1E77B4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  <a:p>
              <a:pPr>
                <a:lnSpc>
                  <a:spcPct val="110000"/>
                </a:lnSpc>
              </a:pPr>
              <a:r>
                <a:rPr lang="en-US" sz="1200" spc="-50" dirty="0" err="1">
                  <a:solidFill>
                    <a:srgbClr val="1E77B4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binary_accuracy</a:t>
              </a:r>
              <a:r>
                <a:rPr lang="en-US" sz="1200" spc="-50" dirty="0">
                  <a:solidFill>
                    <a:srgbClr val="1E77B4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: 0.9</a:t>
              </a:r>
              <a:r>
                <a:rPr lang="en-US" altLang="ko-KR" sz="1200" spc="-50" dirty="0">
                  <a:solidFill>
                    <a:srgbClr val="1E77B4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603</a:t>
              </a:r>
              <a:endParaRPr lang="en-KR" sz="1200" spc="-50" dirty="0">
                <a:solidFill>
                  <a:srgbClr val="1E77B4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391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9;p24">
            <a:extLst>
              <a:ext uri="{FF2B5EF4-FFF2-40B4-BE49-F238E27FC236}">
                <a16:creationId xmlns:a16="http://schemas.microsoft.com/office/drawing/2014/main" id="{A6A591AD-EFC7-E4C1-A154-CFD59C8B42A1}"/>
              </a:ext>
            </a:extLst>
          </p:cNvPr>
          <p:cNvSpPr/>
          <p:nvPr/>
        </p:nvSpPr>
        <p:spPr>
          <a:xfrm>
            <a:off x="-9150" y="0"/>
            <a:ext cx="923400" cy="5143500"/>
          </a:xfrm>
          <a:prstGeom prst="rect">
            <a:avLst/>
          </a:prstGeom>
          <a:solidFill>
            <a:srgbClr val="6298EE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80;p24">
            <a:extLst>
              <a:ext uri="{FF2B5EF4-FFF2-40B4-BE49-F238E27FC236}">
                <a16:creationId xmlns:a16="http://schemas.microsoft.com/office/drawing/2014/main" id="{F97C749E-8B9D-901B-5505-55F4894D8401}"/>
              </a:ext>
            </a:extLst>
          </p:cNvPr>
          <p:cNvSpPr/>
          <p:nvPr/>
        </p:nvSpPr>
        <p:spPr>
          <a:xfrm>
            <a:off x="91440" y="3970450"/>
            <a:ext cx="1051500" cy="914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oogle Shape;181;p24">
            <a:extLst>
              <a:ext uri="{FF2B5EF4-FFF2-40B4-BE49-F238E27FC236}">
                <a16:creationId xmlns:a16="http://schemas.microsoft.com/office/drawing/2014/main" id="{AF6341AE-0C4A-8C80-1FB7-EDD02222B97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06" y="1117279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" name="Google Shape;182;p24">
            <a:extLst>
              <a:ext uri="{FF2B5EF4-FFF2-40B4-BE49-F238E27FC236}">
                <a16:creationId xmlns:a16="http://schemas.microsoft.com/office/drawing/2014/main" id="{D39FF8BE-5436-D950-CB99-6C13F5F9248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797" y="2136851"/>
            <a:ext cx="502919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" name="Google Shape;183;p24">
            <a:extLst>
              <a:ext uri="{FF2B5EF4-FFF2-40B4-BE49-F238E27FC236}">
                <a16:creationId xmlns:a16="http://schemas.microsoft.com/office/drawing/2014/main" id="{75E15AF3-0C00-B0DF-2CBA-37EEE899C83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578" y="4175996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" name="Google Shape;184;p24">
            <a:extLst>
              <a:ext uri="{FF2B5EF4-FFF2-40B4-BE49-F238E27FC236}">
                <a16:creationId xmlns:a16="http://schemas.microsoft.com/office/drawing/2014/main" id="{20A19CE8-6AA7-E527-B619-C89DDCCF119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587" y="3156424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" name="Google Shape;185;p24">
            <a:extLst>
              <a:ext uri="{FF2B5EF4-FFF2-40B4-BE49-F238E27FC236}">
                <a16:creationId xmlns:a16="http://schemas.microsoft.com/office/drawing/2014/main" id="{0A07129D-51A5-7AF6-B777-22A7A6E7F33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690" y="235242"/>
            <a:ext cx="455125" cy="36576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373978-19BE-9A9F-4E8B-9C89B4891EDD}"/>
              </a:ext>
            </a:extLst>
          </p:cNvPr>
          <p:cNvSpPr txBox="1"/>
          <p:nvPr/>
        </p:nvSpPr>
        <p:spPr>
          <a:xfrm>
            <a:off x="1310458" y="362545"/>
            <a:ext cx="6765030" cy="553998"/>
          </a:xfrm>
          <a:prstGeom prst="rect">
            <a:avLst/>
          </a:prstGeom>
          <a:noFill/>
          <a:effectLst>
            <a:outerShdw blurRad="50800" dist="12700" dir="2700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000" spc="-50" dirty="0">
                <a:solidFill>
                  <a:srgbClr val="6298E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SMOTE</a:t>
            </a:r>
            <a:endParaRPr lang="ko-KR" altLang="en-US" sz="3000" spc="-50" dirty="0">
              <a:solidFill>
                <a:srgbClr val="6298EE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BFF77A-18EC-15DA-973C-459BADD6A7A9}"/>
              </a:ext>
            </a:extLst>
          </p:cNvPr>
          <p:cNvGrpSpPr/>
          <p:nvPr/>
        </p:nvGrpSpPr>
        <p:grpSpPr>
          <a:xfrm>
            <a:off x="5154284" y="1185314"/>
            <a:ext cx="3666443" cy="3699535"/>
            <a:chOff x="5154284" y="1185314"/>
            <a:chExt cx="3666443" cy="36995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EEA3E88-6F5F-B952-4121-CE9023028D57}"/>
                </a:ext>
              </a:extLst>
            </p:cNvPr>
            <p:cNvGrpSpPr/>
            <p:nvPr/>
          </p:nvGrpSpPr>
          <p:grpSpPr>
            <a:xfrm>
              <a:off x="5154284" y="1185314"/>
              <a:ext cx="3666443" cy="3699535"/>
              <a:chOff x="1310457" y="1368924"/>
              <a:chExt cx="2340000" cy="3310367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5C20EFEE-A282-D0A4-21E8-3E52F35E172D}"/>
                  </a:ext>
                </a:extLst>
              </p:cNvPr>
              <p:cNvSpPr/>
              <p:nvPr/>
            </p:nvSpPr>
            <p:spPr>
              <a:xfrm>
                <a:off x="1310457" y="1368924"/>
                <a:ext cx="2340000" cy="331036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19A4B491-F059-AA81-5BF2-BC6B947B4A63}"/>
                  </a:ext>
                </a:extLst>
              </p:cNvPr>
              <p:cNvSpPr/>
              <p:nvPr/>
            </p:nvSpPr>
            <p:spPr>
              <a:xfrm>
                <a:off x="1670457" y="1544829"/>
                <a:ext cx="1620000" cy="36000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10000"/>
                  </a:lnSpc>
                </a:pPr>
                <a:r>
                  <a:rPr lang="ko-KR" altLang="en-US" sz="1300" b="1" spc="-130" dirty="0"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오버 샘플링 적용 후</a:t>
                </a:r>
                <a:endParaRPr lang="en-KR" sz="1300" b="1" spc="-13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</p:grpSp>
        <p:pic>
          <p:nvPicPr>
            <p:cNvPr id="14" name="Picture 13" descr="A blue and orange pie chart&#10;&#10;Description automatically generated">
              <a:extLst>
                <a:ext uri="{FF2B5EF4-FFF2-40B4-BE49-F238E27FC236}">
                  <a16:creationId xmlns:a16="http://schemas.microsoft.com/office/drawing/2014/main" id="{AEB2ECB9-6959-FBFF-3C5E-540564A4B81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47505" y="2001120"/>
              <a:ext cx="2880000" cy="2160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3CEEC3E-0076-4BF9-A725-56DAFC425854}"/>
                </a:ext>
              </a:extLst>
            </p:cNvPr>
            <p:cNvSpPr txBox="1"/>
            <p:nvPr/>
          </p:nvSpPr>
          <p:spPr>
            <a:xfrm>
              <a:off x="5996331" y="4269929"/>
              <a:ext cx="2079157" cy="49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200" spc="-50" dirty="0">
                  <a:solidFill>
                    <a:srgbClr val="1E77B4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loss: 0.0029</a:t>
              </a:r>
            </a:p>
            <a:p>
              <a:pPr>
                <a:lnSpc>
                  <a:spcPct val="110000"/>
                </a:lnSpc>
              </a:pPr>
              <a:r>
                <a:rPr lang="en-US" sz="1200" spc="-50" dirty="0" err="1">
                  <a:solidFill>
                    <a:srgbClr val="1E77B4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binary_accuracy</a:t>
              </a:r>
              <a:r>
                <a:rPr lang="en-US" sz="1200" spc="-50" dirty="0">
                  <a:solidFill>
                    <a:srgbClr val="1E77B4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: 0.99</a:t>
              </a:r>
              <a:r>
                <a:rPr lang="en-US" altLang="ko-KR" sz="1200" spc="-50" dirty="0">
                  <a:solidFill>
                    <a:srgbClr val="1E77B4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71</a:t>
              </a:r>
              <a:endParaRPr lang="en-KR" sz="1200" spc="-50" dirty="0">
                <a:solidFill>
                  <a:srgbClr val="1E77B4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E4FB0FB-4119-EF6D-91E9-C7097AC3CE7E}"/>
              </a:ext>
            </a:extLst>
          </p:cNvPr>
          <p:cNvGrpSpPr/>
          <p:nvPr/>
        </p:nvGrpSpPr>
        <p:grpSpPr>
          <a:xfrm>
            <a:off x="1271564" y="1185315"/>
            <a:ext cx="3666443" cy="3699535"/>
            <a:chOff x="1271564" y="1185315"/>
            <a:chExt cx="3666443" cy="369953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29ED8EA-4563-D7DC-0294-6E5D9D88C864}"/>
                </a:ext>
              </a:extLst>
            </p:cNvPr>
            <p:cNvGrpSpPr/>
            <p:nvPr/>
          </p:nvGrpSpPr>
          <p:grpSpPr>
            <a:xfrm>
              <a:off x="1271564" y="1185315"/>
              <a:ext cx="3666443" cy="3699535"/>
              <a:chOff x="1310457" y="1368924"/>
              <a:chExt cx="2340000" cy="3310367"/>
            </a:xfrm>
          </p:grpSpPr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754FA13D-3F69-ADAC-CC8C-172F56908CA5}"/>
                  </a:ext>
                </a:extLst>
              </p:cNvPr>
              <p:cNvSpPr/>
              <p:nvPr/>
            </p:nvSpPr>
            <p:spPr>
              <a:xfrm>
                <a:off x="1310457" y="1368924"/>
                <a:ext cx="2340000" cy="331036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AB2BE57A-BB8C-4B6B-1FD5-AED0EE490C29}"/>
                  </a:ext>
                </a:extLst>
              </p:cNvPr>
              <p:cNvSpPr/>
              <p:nvPr/>
            </p:nvSpPr>
            <p:spPr>
              <a:xfrm>
                <a:off x="1670457" y="1544829"/>
                <a:ext cx="1620000" cy="36000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10000"/>
                  </a:lnSpc>
                </a:pPr>
                <a:r>
                  <a:rPr lang="ko-KR" altLang="en-US" sz="1300" b="1" spc="-130" dirty="0"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오버 샘플링 적용 전</a:t>
                </a:r>
                <a:endParaRPr lang="en-KR" sz="1300" b="1" spc="-13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</p:grpSp>
        <p:pic>
          <p:nvPicPr>
            <p:cNvPr id="20" name="Picture 19" descr="A blue and white bar chart with numbers and a blue circle&#10;&#10;Description automatically generated">
              <a:extLst>
                <a:ext uri="{FF2B5EF4-FFF2-40B4-BE49-F238E27FC236}">
                  <a16:creationId xmlns:a16="http://schemas.microsoft.com/office/drawing/2014/main" id="{1C8293EC-1B5D-6FFF-4280-C8E573466AF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66141" y="2001119"/>
              <a:ext cx="2880000" cy="2160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9D79D0F-DDCE-0E3D-3EDB-C2DB1FDC102D}"/>
                </a:ext>
              </a:extLst>
            </p:cNvPr>
            <p:cNvSpPr txBox="1"/>
            <p:nvPr/>
          </p:nvSpPr>
          <p:spPr>
            <a:xfrm>
              <a:off x="2106885" y="4274562"/>
              <a:ext cx="2079157" cy="49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200" spc="-50" dirty="0">
                  <a:solidFill>
                    <a:srgbClr val="1E77B4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loss: 0.0</a:t>
              </a:r>
              <a:r>
                <a:rPr lang="en-US" altLang="ko-KR" sz="1200" spc="-50" dirty="0">
                  <a:solidFill>
                    <a:srgbClr val="1E77B4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397</a:t>
              </a:r>
              <a:endParaRPr lang="en-US" sz="1200" spc="-50" dirty="0">
                <a:solidFill>
                  <a:srgbClr val="1E77B4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  <a:p>
              <a:pPr>
                <a:lnSpc>
                  <a:spcPct val="110000"/>
                </a:lnSpc>
              </a:pPr>
              <a:r>
                <a:rPr lang="en-US" sz="1200" spc="-50" dirty="0" err="1">
                  <a:solidFill>
                    <a:srgbClr val="1E77B4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binary_accuracy</a:t>
              </a:r>
              <a:r>
                <a:rPr lang="en-US" sz="1200" spc="-50" dirty="0">
                  <a:solidFill>
                    <a:srgbClr val="1E77B4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: 0.9</a:t>
              </a:r>
              <a:r>
                <a:rPr lang="en-US" altLang="ko-KR" sz="1200" spc="-50" dirty="0">
                  <a:solidFill>
                    <a:srgbClr val="1E77B4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603</a:t>
              </a:r>
              <a:endParaRPr lang="en-KR" sz="1200" spc="-50" dirty="0">
                <a:solidFill>
                  <a:srgbClr val="1E77B4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0D05D6F-4578-B424-7355-2FA0516DB795}"/>
              </a:ext>
            </a:extLst>
          </p:cNvPr>
          <p:cNvSpPr txBox="1"/>
          <p:nvPr/>
        </p:nvSpPr>
        <p:spPr>
          <a:xfrm>
            <a:off x="451660" y="385731"/>
            <a:ext cx="3972424" cy="630942"/>
          </a:xfrm>
          <a:prstGeom prst="rect">
            <a:avLst/>
          </a:prstGeom>
          <a:noFill/>
          <a:effectLst>
            <a:outerShdw blurRad="50800" dist="12700" dir="2700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3500" spc="-50" dirty="0">
                <a:solidFill>
                  <a:srgbClr val="FB7F04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서비스 향후 계획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1A86D4A-3D9F-3494-FD83-691C60E71249}"/>
              </a:ext>
            </a:extLst>
          </p:cNvPr>
          <p:cNvSpPr/>
          <p:nvPr/>
        </p:nvSpPr>
        <p:spPr>
          <a:xfrm>
            <a:off x="811853" y="1512421"/>
            <a:ext cx="2126751" cy="293840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D66C671-69E9-C532-9A46-7A0867224F3C}"/>
              </a:ext>
            </a:extLst>
          </p:cNvPr>
          <p:cNvSpPr/>
          <p:nvPr/>
        </p:nvSpPr>
        <p:spPr>
          <a:xfrm>
            <a:off x="1151958" y="2464164"/>
            <a:ext cx="1440000" cy="360000"/>
          </a:xfrm>
          <a:prstGeom prst="roundRect">
            <a:avLst/>
          </a:prstGeom>
          <a:solidFill>
            <a:srgbClr val="FFAA4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ko-KR" altLang="en-US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앱 개발</a:t>
            </a:r>
            <a:endParaRPr lang="en-KR" b="1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758A30A-1E2C-D2E5-52A1-5977E380AAF6}"/>
              </a:ext>
            </a:extLst>
          </p:cNvPr>
          <p:cNvSpPr/>
          <p:nvPr/>
        </p:nvSpPr>
        <p:spPr>
          <a:xfrm>
            <a:off x="6205395" y="1512420"/>
            <a:ext cx="2126751" cy="293840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5B7FA75-3264-4BE3-5531-E328C7683FBF}"/>
              </a:ext>
            </a:extLst>
          </p:cNvPr>
          <p:cNvSpPr/>
          <p:nvPr/>
        </p:nvSpPr>
        <p:spPr>
          <a:xfrm>
            <a:off x="6545500" y="2464163"/>
            <a:ext cx="1440000" cy="360000"/>
          </a:xfrm>
          <a:prstGeom prst="roundRect">
            <a:avLst/>
          </a:prstGeom>
          <a:solidFill>
            <a:srgbClr val="FFAA4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ko-KR" altLang="en-US" sz="13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사업화</a:t>
            </a:r>
            <a:endParaRPr lang="en-KR" sz="1300" b="1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6048775-419B-BA88-81B3-173E1B30C5F1}"/>
              </a:ext>
            </a:extLst>
          </p:cNvPr>
          <p:cNvSpPr/>
          <p:nvPr/>
        </p:nvSpPr>
        <p:spPr>
          <a:xfrm>
            <a:off x="3508624" y="1512420"/>
            <a:ext cx="2126751" cy="293840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24ED813-B81C-5F27-6652-F8425D54BAC6}"/>
              </a:ext>
            </a:extLst>
          </p:cNvPr>
          <p:cNvSpPr/>
          <p:nvPr/>
        </p:nvSpPr>
        <p:spPr>
          <a:xfrm>
            <a:off x="3848729" y="2464163"/>
            <a:ext cx="1440000" cy="360000"/>
          </a:xfrm>
          <a:prstGeom prst="roundRect">
            <a:avLst/>
          </a:prstGeom>
          <a:solidFill>
            <a:srgbClr val="FFAA4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ko-KR" altLang="en-US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서비스 확장</a:t>
            </a:r>
            <a:endParaRPr lang="en-KR" b="1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4" name="Folded Corner 33">
            <a:extLst>
              <a:ext uri="{FF2B5EF4-FFF2-40B4-BE49-F238E27FC236}">
                <a16:creationId xmlns:a16="http://schemas.microsoft.com/office/drawing/2014/main" id="{471E022D-93E4-BB92-E165-CA3AEDDFA3A3}"/>
              </a:ext>
            </a:extLst>
          </p:cNvPr>
          <p:cNvSpPr/>
          <p:nvPr/>
        </p:nvSpPr>
        <p:spPr>
          <a:xfrm>
            <a:off x="3848729" y="2981625"/>
            <a:ext cx="1440000" cy="1217558"/>
          </a:xfrm>
          <a:prstGeom prst="foldedCorner">
            <a:avLst/>
          </a:prstGeom>
          <a:solidFill>
            <a:srgbClr val="FFAA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endParaRPr lang="en-US" altLang="ko-KR" sz="600" b="1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40000"/>
              </a:lnSpc>
            </a:pPr>
            <a:r>
              <a:rPr lang="ko-KR" altLang="en-US" sz="12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서비스 기능 및</a:t>
            </a:r>
            <a:endParaRPr lang="en-US" altLang="ko-KR" sz="1200" b="1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40000"/>
              </a:lnSpc>
            </a:pPr>
            <a:r>
              <a:rPr lang="ko-KR" altLang="en-US" sz="1200" b="1" spc="-5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지역</a:t>
            </a:r>
            <a:r>
              <a:rPr lang="en-US" altLang="ko-KR" sz="1200" b="1" spc="-5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lang="ko-KR" altLang="en-US" sz="1200" b="1" spc="-5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언어</a:t>
            </a:r>
            <a:r>
              <a:rPr lang="en-US" altLang="ko-KR" sz="1200" b="1" spc="-5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lang="ko-KR" altLang="en-US" sz="1200" b="1" spc="-5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추가</a:t>
            </a:r>
            <a:endParaRPr lang="en-US" altLang="ko-KR" sz="1200" b="1" spc="-5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5" name="Folded Corner 34">
            <a:extLst>
              <a:ext uri="{FF2B5EF4-FFF2-40B4-BE49-F238E27FC236}">
                <a16:creationId xmlns:a16="http://schemas.microsoft.com/office/drawing/2014/main" id="{6D28242D-D92B-347A-152A-E46EFCDDDCB1}"/>
              </a:ext>
            </a:extLst>
          </p:cNvPr>
          <p:cNvSpPr/>
          <p:nvPr/>
        </p:nvSpPr>
        <p:spPr>
          <a:xfrm>
            <a:off x="1151958" y="2981624"/>
            <a:ext cx="1440000" cy="1217558"/>
          </a:xfrm>
          <a:prstGeom prst="foldedCorner">
            <a:avLst/>
          </a:prstGeom>
          <a:solidFill>
            <a:srgbClr val="FFAA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endParaRPr lang="en-US" altLang="ko-KR" sz="600" b="1" spc="-5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40000"/>
              </a:lnSpc>
            </a:pPr>
            <a:r>
              <a:rPr lang="ko-KR" altLang="en-US" sz="1200" b="1" spc="-5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서비스 런칭을 위한</a:t>
            </a:r>
            <a:endParaRPr lang="en-KR" altLang="ko-KR" sz="1200" b="1" spc="-5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40000"/>
              </a:lnSpc>
            </a:pPr>
            <a:r>
              <a:rPr lang="en-KR" altLang="ko-KR" sz="1100" b="1" spc="-5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Android/iOS</a:t>
            </a:r>
            <a:r>
              <a:rPr lang="ko-KR" altLang="en-US" sz="1100" b="1" spc="-5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환경 </a:t>
            </a:r>
            <a:r>
              <a:rPr lang="ko-KR" altLang="en-US" sz="1200" b="1" spc="-5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애플리케이션 개발</a:t>
            </a:r>
            <a:endParaRPr lang="en-US" altLang="ko-KR" sz="1200" b="1" spc="-5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6" name="Folded Corner 35">
            <a:extLst>
              <a:ext uri="{FF2B5EF4-FFF2-40B4-BE49-F238E27FC236}">
                <a16:creationId xmlns:a16="http://schemas.microsoft.com/office/drawing/2014/main" id="{7C71EE42-A901-96D8-180B-7787AB6C690D}"/>
              </a:ext>
            </a:extLst>
          </p:cNvPr>
          <p:cNvSpPr/>
          <p:nvPr/>
        </p:nvSpPr>
        <p:spPr>
          <a:xfrm>
            <a:off x="6545500" y="2981624"/>
            <a:ext cx="1440000" cy="1217558"/>
          </a:xfrm>
          <a:prstGeom prst="foldedCorner">
            <a:avLst/>
          </a:prstGeom>
          <a:solidFill>
            <a:srgbClr val="FFAA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endParaRPr lang="en-US" altLang="ko-KR" sz="600" b="1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40000"/>
              </a:lnSpc>
            </a:pPr>
            <a:r>
              <a:rPr lang="ko-KR" altLang="en-US" sz="12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목표 설정 및</a:t>
            </a:r>
            <a:endParaRPr lang="en-US" altLang="ko-KR" sz="1200" b="1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40000"/>
              </a:lnSpc>
            </a:pPr>
            <a:r>
              <a:rPr lang="ko-KR" altLang="en-US" sz="12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사업화 방안 모색</a:t>
            </a:r>
            <a:endParaRPr lang="en-KR" sz="1200" b="1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40" name="Graphic 39" descr="Smart Phone with solid fill">
            <a:extLst>
              <a:ext uri="{FF2B5EF4-FFF2-40B4-BE49-F238E27FC236}">
                <a16:creationId xmlns:a16="http://schemas.microsoft.com/office/drawing/2014/main" id="{6FB6B4A0-2C15-B7B2-7F48-CA69E28C08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11958" y="1643651"/>
            <a:ext cx="720000" cy="720000"/>
          </a:xfrm>
          <a:prstGeom prst="rect">
            <a:avLst/>
          </a:prstGeom>
        </p:spPr>
      </p:pic>
      <p:pic>
        <p:nvPicPr>
          <p:cNvPr id="42" name="Graphic 41" descr="Rocket with solid fill">
            <a:extLst>
              <a:ext uri="{FF2B5EF4-FFF2-40B4-BE49-F238E27FC236}">
                <a16:creationId xmlns:a16="http://schemas.microsoft.com/office/drawing/2014/main" id="{C70114A3-7DF4-AE3F-1F07-50C7DF2BC8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11330" y="1641680"/>
            <a:ext cx="720000" cy="720000"/>
          </a:xfrm>
          <a:prstGeom prst="rect">
            <a:avLst/>
          </a:prstGeom>
        </p:spPr>
      </p:pic>
      <p:pic>
        <p:nvPicPr>
          <p:cNvPr id="44" name="Graphic 43" descr="Handshake with solid fill">
            <a:extLst>
              <a:ext uri="{FF2B5EF4-FFF2-40B4-BE49-F238E27FC236}">
                <a16:creationId xmlns:a16="http://schemas.microsoft.com/office/drawing/2014/main" id="{F324F766-4205-8507-F1A5-69C68B928C1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05500" y="1642395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22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/>
      <p:bldP spid="24" grpId="0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-9150" y="0"/>
            <a:ext cx="923400" cy="5143500"/>
          </a:xfrm>
          <a:prstGeom prst="rect">
            <a:avLst/>
          </a:prstGeom>
          <a:solidFill>
            <a:srgbClr val="6298EE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6"/>
          <p:cNvSpPr/>
          <p:nvPr/>
        </p:nvSpPr>
        <p:spPr>
          <a:xfrm>
            <a:off x="91450" y="911725"/>
            <a:ext cx="1051500" cy="914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06" y="1117279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797" y="2136851"/>
            <a:ext cx="502919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578" y="4175996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5" name="Google Shape;8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587" y="3156424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6" name="Google Shape;8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690" y="235242"/>
            <a:ext cx="455125" cy="36576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9E5458-51A3-CF4C-6D2D-5545605A5C34}"/>
              </a:ext>
            </a:extLst>
          </p:cNvPr>
          <p:cNvSpPr txBox="1"/>
          <p:nvPr/>
        </p:nvSpPr>
        <p:spPr>
          <a:xfrm>
            <a:off x="1310458" y="362545"/>
            <a:ext cx="3189623" cy="707886"/>
          </a:xfrm>
          <a:prstGeom prst="rect">
            <a:avLst/>
          </a:prstGeom>
          <a:noFill/>
          <a:effectLst>
            <a:outerShdw blurRad="50800" dist="12700" dir="2700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4000" spc="-50" dirty="0">
                <a:solidFill>
                  <a:srgbClr val="6298E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주제 선정 이유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E90DD84-E93A-4733-3C32-99D75F500987}"/>
              </a:ext>
            </a:extLst>
          </p:cNvPr>
          <p:cNvSpPr/>
          <p:nvPr/>
        </p:nvSpPr>
        <p:spPr>
          <a:xfrm>
            <a:off x="1307582" y="1489235"/>
            <a:ext cx="2126751" cy="29384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6D5E5C0-CCA3-AC56-899E-0BA7570E0B59}"/>
              </a:ext>
            </a:extLst>
          </p:cNvPr>
          <p:cNvSpPr/>
          <p:nvPr/>
        </p:nvSpPr>
        <p:spPr>
          <a:xfrm>
            <a:off x="1647687" y="2440978"/>
            <a:ext cx="1440000" cy="360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ko-KR" altLang="en-US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유저 타겟팅</a:t>
            </a:r>
            <a:endParaRPr lang="en-KR" b="1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14" name="Graphic 13" descr="Target Audience with solid fill">
            <a:extLst>
              <a:ext uri="{FF2B5EF4-FFF2-40B4-BE49-F238E27FC236}">
                <a16:creationId xmlns:a16="http://schemas.microsoft.com/office/drawing/2014/main" id="{8CE21BA8-4EFD-66C0-8813-B02E70E555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17687" y="1525204"/>
            <a:ext cx="900000" cy="900000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B745DF5-EAAA-2D5B-0D83-9B7DBE27BDE1}"/>
              </a:ext>
            </a:extLst>
          </p:cNvPr>
          <p:cNvSpPr/>
          <p:nvPr/>
        </p:nvSpPr>
        <p:spPr>
          <a:xfrm>
            <a:off x="6701124" y="1489234"/>
            <a:ext cx="2126751" cy="29384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F056957-2E25-E9BB-A40F-2BAA4BA101D0}"/>
              </a:ext>
            </a:extLst>
          </p:cNvPr>
          <p:cNvSpPr/>
          <p:nvPr/>
        </p:nvSpPr>
        <p:spPr>
          <a:xfrm>
            <a:off x="7041229" y="2440977"/>
            <a:ext cx="1440000" cy="360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ko-KR" altLang="en-US" sz="13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비즈니스적 접근</a:t>
            </a:r>
            <a:endParaRPr lang="en-KR" sz="1300" b="1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F491421-DE14-BA35-FAF5-41711E5DCE9E}"/>
              </a:ext>
            </a:extLst>
          </p:cNvPr>
          <p:cNvSpPr/>
          <p:nvPr/>
        </p:nvSpPr>
        <p:spPr>
          <a:xfrm>
            <a:off x="4004353" y="1489234"/>
            <a:ext cx="2126751" cy="29384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11D4F22-7517-1112-9EFE-82AE7ED511E3}"/>
              </a:ext>
            </a:extLst>
          </p:cNvPr>
          <p:cNvSpPr/>
          <p:nvPr/>
        </p:nvSpPr>
        <p:spPr>
          <a:xfrm>
            <a:off x="4344458" y="2440977"/>
            <a:ext cx="1440000" cy="360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ko-KR" altLang="en-US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활용성</a:t>
            </a:r>
            <a:endParaRPr lang="en-KR" b="1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33" name="Graphic 32" descr="Lights On with solid fill">
            <a:extLst>
              <a:ext uri="{FF2B5EF4-FFF2-40B4-BE49-F238E27FC236}">
                <a16:creationId xmlns:a16="http://schemas.microsoft.com/office/drawing/2014/main" id="{4144A4C5-51D8-8740-1065-DEFB77F8EA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07286" y="1611805"/>
            <a:ext cx="707886" cy="707886"/>
          </a:xfrm>
          <a:prstGeom prst="rect">
            <a:avLst/>
          </a:prstGeom>
        </p:spPr>
      </p:pic>
      <p:pic>
        <p:nvPicPr>
          <p:cNvPr id="5" name="Graphic 4" descr="Thumbs up sign with solid fill">
            <a:extLst>
              <a:ext uri="{FF2B5EF4-FFF2-40B4-BE49-F238E27FC236}">
                <a16:creationId xmlns:a16="http://schemas.microsoft.com/office/drawing/2014/main" id="{5241E020-CCED-23C6-BCC5-CA88EBCC49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2449" y="1555307"/>
            <a:ext cx="783404" cy="783404"/>
          </a:xfrm>
          <a:prstGeom prst="rect">
            <a:avLst/>
          </a:prstGeom>
        </p:spPr>
      </p:pic>
      <p:sp>
        <p:nvSpPr>
          <p:cNvPr id="11" name="Folded Corner 10">
            <a:extLst>
              <a:ext uri="{FF2B5EF4-FFF2-40B4-BE49-F238E27FC236}">
                <a16:creationId xmlns:a16="http://schemas.microsoft.com/office/drawing/2014/main" id="{48A0CF87-F24E-0D81-4DB8-FDA25E0573B7}"/>
              </a:ext>
            </a:extLst>
          </p:cNvPr>
          <p:cNvSpPr/>
          <p:nvPr/>
        </p:nvSpPr>
        <p:spPr>
          <a:xfrm>
            <a:off x="4344458" y="2958439"/>
            <a:ext cx="1440000" cy="1217558"/>
          </a:xfrm>
          <a:prstGeom prst="foldedCorner">
            <a:avLst/>
          </a:prstGeom>
          <a:solidFill>
            <a:srgbClr val="8EB6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endParaRPr lang="en-US" altLang="ko-KR" sz="600" b="1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40000"/>
              </a:lnSpc>
            </a:pPr>
            <a:r>
              <a:rPr lang="ko-KR" altLang="en-US" sz="12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다양한 분야에서</a:t>
            </a:r>
            <a:endParaRPr lang="en-US" altLang="ko-KR" sz="1200" b="1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40000"/>
              </a:lnSpc>
            </a:pPr>
            <a:r>
              <a:rPr lang="ko-KR" altLang="en-US" sz="12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활용할 수 있는</a:t>
            </a:r>
            <a:endParaRPr lang="en-US" altLang="ko-KR" sz="1200" b="1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40000"/>
              </a:lnSpc>
            </a:pPr>
            <a:r>
              <a:rPr lang="ko-KR" altLang="en-US" sz="12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서비스 제작</a:t>
            </a:r>
            <a:endParaRPr lang="en-US" altLang="ko-KR" sz="1200" b="1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2" name="Folded Corner 11">
            <a:extLst>
              <a:ext uri="{FF2B5EF4-FFF2-40B4-BE49-F238E27FC236}">
                <a16:creationId xmlns:a16="http://schemas.microsoft.com/office/drawing/2014/main" id="{2A54B38A-B161-5A37-29A5-AD6EDF810E65}"/>
              </a:ext>
            </a:extLst>
          </p:cNvPr>
          <p:cNvSpPr/>
          <p:nvPr/>
        </p:nvSpPr>
        <p:spPr>
          <a:xfrm>
            <a:off x="1647687" y="2958438"/>
            <a:ext cx="1440000" cy="1217558"/>
          </a:xfrm>
          <a:prstGeom prst="foldedCorner">
            <a:avLst/>
          </a:prstGeom>
          <a:solidFill>
            <a:srgbClr val="8EB6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endParaRPr lang="en-US" altLang="ko-KR" sz="600" b="1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40000"/>
              </a:lnSpc>
            </a:pPr>
            <a:r>
              <a:rPr lang="ko-KR" altLang="en-US" sz="12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잠재적 사용자가</a:t>
            </a:r>
            <a:endParaRPr lang="en-US" altLang="ko-KR" sz="1200" b="1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40000"/>
              </a:lnSpc>
            </a:pPr>
            <a:r>
              <a:rPr lang="ko-KR" altLang="en-US" sz="12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많은 카테고리 중</a:t>
            </a:r>
            <a:endParaRPr lang="en-US" altLang="ko-KR" sz="1200" b="1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40000"/>
              </a:lnSpc>
            </a:pPr>
            <a:r>
              <a:rPr lang="ko-KR" altLang="en-US" sz="12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아이디어 선정</a:t>
            </a:r>
            <a:endParaRPr lang="en-KR" sz="1200" b="1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3" name="Folded Corner 12">
            <a:extLst>
              <a:ext uri="{FF2B5EF4-FFF2-40B4-BE49-F238E27FC236}">
                <a16:creationId xmlns:a16="http://schemas.microsoft.com/office/drawing/2014/main" id="{9BB70702-626F-07EF-E2F0-6A51FE74058B}"/>
              </a:ext>
            </a:extLst>
          </p:cNvPr>
          <p:cNvSpPr/>
          <p:nvPr/>
        </p:nvSpPr>
        <p:spPr>
          <a:xfrm>
            <a:off x="7041229" y="2958438"/>
            <a:ext cx="1440000" cy="1217558"/>
          </a:xfrm>
          <a:prstGeom prst="foldedCorner">
            <a:avLst/>
          </a:prstGeom>
          <a:solidFill>
            <a:srgbClr val="8EB6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endParaRPr lang="en-US" altLang="ko-KR" sz="600" b="1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40000"/>
              </a:lnSpc>
            </a:pPr>
            <a:r>
              <a:rPr lang="ko-KR" altLang="en-US" sz="105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이미 존재하는 서비스인가</a:t>
            </a:r>
            <a:r>
              <a:rPr lang="en-US" altLang="ko-KR" sz="105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?</a:t>
            </a:r>
          </a:p>
          <a:p>
            <a:pPr algn="ctr">
              <a:lnSpc>
                <a:spcPct val="140000"/>
              </a:lnSpc>
            </a:pPr>
            <a:endParaRPr lang="en-US" altLang="ko-KR" sz="200" b="1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40000"/>
              </a:lnSpc>
            </a:pPr>
            <a:r>
              <a:rPr lang="ko-KR" altLang="en-US" sz="105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서비스 프로모션</a:t>
            </a:r>
            <a:endParaRPr lang="en-US" altLang="ko-KR" sz="1050" b="1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>
              <a:lnSpc>
                <a:spcPct val="140000"/>
              </a:lnSpc>
            </a:pPr>
            <a:r>
              <a:rPr lang="ko-KR" altLang="en-US" sz="105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및 수익구조 고려</a:t>
            </a:r>
            <a:endParaRPr lang="en-KR" sz="1050" b="1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333504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359B599-1AF5-307E-0C80-8C3209EDF0C5}"/>
              </a:ext>
            </a:extLst>
          </p:cNvPr>
          <p:cNvSpPr txBox="1"/>
          <p:nvPr/>
        </p:nvSpPr>
        <p:spPr>
          <a:xfrm>
            <a:off x="2107945" y="2256279"/>
            <a:ext cx="4928110" cy="630942"/>
          </a:xfrm>
          <a:prstGeom prst="rect">
            <a:avLst/>
          </a:prstGeom>
          <a:noFill/>
          <a:effectLst>
            <a:outerShdw blurRad="50800" dist="12700" dir="2700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spc="-50" dirty="0">
                <a:solidFill>
                  <a:srgbClr val="FB7F04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서비스의 사업적 접근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2DC8D8-14F1-50E0-9FA1-871CF54C098D}"/>
              </a:ext>
            </a:extLst>
          </p:cNvPr>
          <p:cNvSpPr txBox="1"/>
          <p:nvPr/>
        </p:nvSpPr>
        <p:spPr>
          <a:xfrm>
            <a:off x="472632" y="428263"/>
            <a:ext cx="4027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00">
                    <a:alpha val="75000"/>
                  </a:srgb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육아 관련 애플리케이션 관심도 추이</a:t>
            </a:r>
            <a:endParaRPr lang="en-KR" sz="1200" dirty="0">
              <a:solidFill>
                <a:srgbClr val="000000">
                  <a:alpha val="75000"/>
                </a:srgb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CA156C-D7B2-18B4-51F5-57754F09708C}"/>
              </a:ext>
            </a:extLst>
          </p:cNvPr>
          <p:cNvSpPr txBox="1"/>
          <p:nvPr/>
        </p:nvSpPr>
        <p:spPr>
          <a:xfrm>
            <a:off x="472632" y="705262"/>
            <a:ext cx="4213186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b="1" spc="-50" dirty="0">
                <a:solidFill>
                  <a:srgbClr val="000000">
                    <a:alpha val="70000"/>
                  </a:srgbClr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2023</a:t>
            </a:r>
            <a:r>
              <a:rPr lang="ko-KR" altLang="en-US" sz="2400" b="1" spc="-50" dirty="0">
                <a:solidFill>
                  <a:srgbClr val="000000">
                    <a:alpha val="70000"/>
                  </a:srgbClr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년 육아 카테고리 관심도</a:t>
            </a:r>
            <a:endParaRPr lang="en-US" altLang="ko-KR" sz="2400" b="1" spc="-50" dirty="0">
              <a:solidFill>
                <a:srgbClr val="000000">
                  <a:alpha val="70000"/>
                </a:srgbClr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  <a:p>
            <a:pPr>
              <a:lnSpc>
                <a:spcPct val="110000"/>
              </a:lnSpc>
            </a:pPr>
            <a:r>
              <a:rPr lang="ko-KR" altLang="en-US" sz="2400" b="1" dirty="0">
                <a:solidFill>
                  <a:srgbClr val="D2B904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작년 대비 약 </a:t>
            </a:r>
            <a:r>
              <a:rPr lang="en-US" altLang="ko-KR" sz="2400" b="1" dirty="0">
                <a:solidFill>
                  <a:srgbClr val="D2B904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1.8</a:t>
            </a:r>
            <a:r>
              <a:rPr lang="ko-KR" altLang="en-US" sz="2400" b="1" dirty="0">
                <a:solidFill>
                  <a:srgbClr val="D2B904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배 증가</a:t>
            </a:r>
            <a:endParaRPr lang="en-KR" sz="2400" b="1" dirty="0">
              <a:solidFill>
                <a:srgbClr val="D2B904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443227-9F50-CD17-6E3C-F6DA5C7070EA}"/>
              </a:ext>
            </a:extLst>
          </p:cNvPr>
          <p:cNvSpPr txBox="1"/>
          <p:nvPr/>
        </p:nvSpPr>
        <p:spPr>
          <a:xfrm>
            <a:off x="472632" y="2724154"/>
            <a:ext cx="3798426" cy="1358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spc="-50" dirty="0">
                <a:solidFill>
                  <a:schemeClr val="tx1">
                    <a:alpha val="70000"/>
                  </a:schemeClr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현대 사회에서 증가하는 부모들의 바쁜 생활로 인해</a:t>
            </a:r>
            <a:r>
              <a:rPr lang="ko-KR" altLang="en-US" sz="1200" spc="-50" dirty="0">
                <a:solidFill>
                  <a:schemeClr val="tx1">
                    <a:alpha val="70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altLang="en-US" sz="1200" spc="-50" dirty="0">
                <a:solidFill>
                  <a:schemeClr val="tx1">
                    <a:alpha val="70000"/>
                  </a:schemeClr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더욱 필요한 서비스로</a:t>
            </a:r>
            <a:r>
              <a:rPr lang="en-US" altLang="ko-KR" sz="1200" spc="-50" dirty="0">
                <a:solidFill>
                  <a:schemeClr val="tx1">
                    <a:alpha val="70000"/>
                  </a:schemeClr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sz="1200" spc="-50" dirty="0">
                <a:solidFill>
                  <a:schemeClr val="tx1">
                    <a:alpha val="70000"/>
                  </a:schemeClr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부모들에게 실제로 도움을 줄 수 있는 매력적인 사업 아이디어입니다</a:t>
            </a:r>
            <a:r>
              <a:rPr lang="en-US" altLang="ko-KR" sz="1200" spc="-50" dirty="0">
                <a:solidFill>
                  <a:schemeClr val="tx1">
                    <a:alpha val="70000"/>
                  </a:schemeClr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400" spc="-50" dirty="0">
              <a:solidFill>
                <a:schemeClr val="tx1">
                  <a:alpha val="70000"/>
                </a:schemeClr>
              </a:solidFill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30000"/>
              </a:lnSpc>
            </a:pPr>
            <a:r>
              <a:rPr lang="ko-KR" altLang="en-US" sz="1200" spc="-50" dirty="0" err="1">
                <a:solidFill>
                  <a:schemeClr val="tx1">
                    <a:alpha val="70000"/>
                  </a:schemeClr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키플은</a:t>
            </a:r>
            <a:r>
              <a:rPr lang="ko-KR" altLang="en-US" sz="1200" spc="-50" dirty="0">
                <a:solidFill>
                  <a:schemeClr val="tx1">
                    <a:alpha val="70000"/>
                  </a:schemeClr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꾸준한 수요와 함께 지속적으로 성장하며</a:t>
            </a:r>
            <a:r>
              <a:rPr lang="en-US" altLang="ko-KR" sz="1200" spc="-50" dirty="0">
                <a:solidFill>
                  <a:schemeClr val="tx1">
                    <a:alpha val="70000"/>
                  </a:schemeClr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sz="1200" spc="-50" dirty="0">
                <a:solidFill>
                  <a:schemeClr val="tx1">
                    <a:alpha val="70000"/>
                  </a:schemeClr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사업적으로도 매력적인 기회를 제공할 것으로 예상됩니다</a:t>
            </a:r>
            <a:r>
              <a:rPr lang="en-US" altLang="ko-KR" sz="1200" spc="-50" dirty="0">
                <a:solidFill>
                  <a:schemeClr val="tx1">
                    <a:alpha val="70000"/>
                  </a:schemeClr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endParaRPr lang="en-KR" sz="1200" spc="-50" dirty="0">
              <a:solidFill>
                <a:schemeClr val="tx1">
                  <a:alpha val="70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50E49DB-3653-18BC-ADC6-5582658B0548}"/>
              </a:ext>
            </a:extLst>
          </p:cNvPr>
          <p:cNvGrpSpPr/>
          <p:nvPr/>
        </p:nvGrpSpPr>
        <p:grpSpPr>
          <a:xfrm>
            <a:off x="5109134" y="329380"/>
            <a:ext cx="3798426" cy="2223898"/>
            <a:chOff x="5136842" y="347852"/>
            <a:chExt cx="3798426" cy="2223898"/>
          </a:xfrm>
        </p:grpSpPr>
        <p:graphicFrame>
          <p:nvGraphicFramePr>
            <p:cNvPr id="8" name="Chart 7">
              <a:extLst>
                <a:ext uri="{FF2B5EF4-FFF2-40B4-BE49-F238E27FC236}">
                  <a16:creationId xmlns:a16="http://schemas.microsoft.com/office/drawing/2014/main" id="{FFD4C495-C185-AF00-70BE-3C82BF93155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92963453"/>
                </p:ext>
              </p:extLst>
            </p:nvPr>
          </p:nvGraphicFramePr>
          <p:xfrm>
            <a:off x="5136842" y="1057368"/>
            <a:ext cx="3798426" cy="151438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3AF199-635E-8C95-8E7A-8D10D99EB9D5}"/>
                </a:ext>
              </a:extLst>
            </p:cNvPr>
            <p:cNvSpPr txBox="1"/>
            <p:nvPr/>
          </p:nvSpPr>
          <p:spPr>
            <a:xfrm>
              <a:off x="5136842" y="347852"/>
              <a:ext cx="34066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000000">
                      <a:alpha val="70000"/>
                    </a:srgbClr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[</a:t>
              </a:r>
              <a:r>
                <a:rPr lang="ko-KR" altLang="en-US" sz="1000" b="1" dirty="0">
                  <a:solidFill>
                    <a:srgbClr val="000000">
                      <a:alpha val="70000"/>
                    </a:srgbClr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육아 관련 애플리케이션 잠재적 사용자 수</a:t>
              </a:r>
              <a:r>
                <a:rPr lang="en-US" altLang="ko-KR" sz="1000" b="1" dirty="0">
                  <a:solidFill>
                    <a:srgbClr val="000000">
                      <a:alpha val="70000"/>
                    </a:srgbClr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]</a:t>
              </a:r>
              <a:endParaRPr lang="en-KR" sz="1000" b="1" dirty="0">
                <a:solidFill>
                  <a:srgbClr val="000000">
                    <a:alpha val="70000"/>
                  </a:srgbClr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8B6A77F-6D93-A188-EB95-44EC264002A9}"/>
                </a:ext>
              </a:extLst>
            </p:cNvPr>
            <p:cNvSpPr/>
            <p:nvPr/>
          </p:nvSpPr>
          <p:spPr>
            <a:xfrm>
              <a:off x="5246252" y="612545"/>
              <a:ext cx="450000" cy="125999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1F4EC85-0434-E7F4-3D68-03C93CA35CA1}"/>
                </a:ext>
              </a:extLst>
            </p:cNvPr>
            <p:cNvSpPr txBox="1"/>
            <p:nvPr/>
          </p:nvSpPr>
          <p:spPr>
            <a:xfrm>
              <a:off x="5693740" y="581768"/>
              <a:ext cx="105708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rgbClr val="777777"/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영유아 자녀 가구</a:t>
              </a:r>
              <a:endParaRPr lang="en-KR" sz="800" b="1" dirty="0">
                <a:solidFill>
                  <a:srgbClr val="777777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17FC7F1-4881-58FC-013F-15E63D9C381F}"/>
                </a:ext>
              </a:extLst>
            </p:cNvPr>
            <p:cNvSpPr/>
            <p:nvPr/>
          </p:nvSpPr>
          <p:spPr>
            <a:xfrm>
              <a:off x="6802102" y="609262"/>
              <a:ext cx="450000" cy="125999"/>
            </a:xfrm>
            <a:prstGeom prst="rect">
              <a:avLst/>
            </a:prstGeom>
            <a:solidFill>
              <a:srgbClr val="D2B90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3BA7DB1-4A3B-E454-6906-DB20DE6F7632}"/>
                </a:ext>
              </a:extLst>
            </p:cNvPr>
            <p:cNvSpPr txBox="1"/>
            <p:nvPr/>
          </p:nvSpPr>
          <p:spPr>
            <a:xfrm>
              <a:off x="7184939" y="578485"/>
              <a:ext cx="105708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>
                  <a:solidFill>
                    <a:srgbClr val="D2B901"/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0</a:t>
              </a:r>
              <a:r>
                <a:rPr lang="ko-KR" altLang="en-US" sz="800" b="1" dirty="0">
                  <a:solidFill>
                    <a:srgbClr val="D2B901"/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세 영유아</a:t>
              </a:r>
              <a:endParaRPr lang="en-KR" sz="800" b="1" dirty="0">
                <a:solidFill>
                  <a:srgbClr val="D2B90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01ED6E4-C2C5-FD05-A94D-C6F6308539E6}"/>
                </a:ext>
              </a:extLst>
            </p:cNvPr>
            <p:cNvSpPr txBox="1"/>
            <p:nvPr/>
          </p:nvSpPr>
          <p:spPr>
            <a:xfrm>
              <a:off x="5143703" y="793316"/>
              <a:ext cx="22167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rgbClr val="777777">
                      <a:alpha val="80000"/>
                    </a:srgbClr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(</a:t>
              </a:r>
              <a:r>
                <a:rPr lang="ko-KR" altLang="en-US" sz="800" b="1" dirty="0">
                  <a:solidFill>
                    <a:srgbClr val="777777">
                      <a:alpha val="80000"/>
                    </a:srgbClr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출처</a:t>
              </a:r>
              <a:r>
                <a:rPr lang="en-US" altLang="ko-KR" sz="800" b="1" dirty="0">
                  <a:solidFill>
                    <a:srgbClr val="777777">
                      <a:alpha val="80000"/>
                    </a:srgbClr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:</a:t>
              </a:r>
              <a:r>
                <a:rPr lang="ko-KR" altLang="en-US" sz="800" b="1" dirty="0">
                  <a:solidFill>
                    <a:srgbClr val="777777">
                      <a:alpha val="80000"/>
                    </a:srgbClr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 </a:t>
              </a:r>
              <a:r>
                <a:rPr lang="en-US" altLang="ko-KR" sz="800" b="1" dirty="0">
                  <a:solidFill>
                    <a:srgbClr val="777777">
                      <a:alpha val="80000"/>
                    </a:srgbClr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KOSIS – </a:t>
              </a:r>
              <a:r>
                <a:rPr lang="ko-KR" altLang="en-US" sz="800" b="1" dirty="0" err="1">
                  <a:solidFill>
                    <a:srgbClr val="777777">
                      <a:alpha val="80000"/>
                    </a:srgbClr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영유아수별</a:t>
              </a:r>
              <a:r>
                <a:rPr lang="ko-KR" altLang="en-US" sz="800" b="1" dirty="0">
                  <a:solidFill>
                    <a:srgbClr val="777777">
                      <a:alpha val="80000"/>
                    </a:srgbClr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 가구 </a:t>
              </a:r>
              <a:r>
                <a:rPr lang="en-US" altLang="ko-KR" sz="800" b="1" dirty="0">
                  <a:solidFill>
                    <a:srgbClr val="777777">
                      <a:alpha val="80000"/>
                    </a:srgbClr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/</a:t>
              </a:r>
              <a:r>
                <a:rPr lang="ko-KR" altLang="en-US" sz="800" b="1" dirty="0">
                  <a:solidFill>
                    <a:srgbClr val="777777">
                      <a:alpha val="80000"/>
                    </a:srgbClr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 단위</a:t>
              </a:r>
              <a:r>
                <a:rPr lang="en-US" altLang="ko-KR" sz="800" b="1" dirty="0">
                  <a:solidFill>
                    <a:srgbClr val="777777">
                      <a:alpha val="80000"/>
                    </a:srgbClr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:</a:t>
              </a:r>
              <a:r>
                <a:rPr lang="ko-KR" altLang="en-US" sz="800" b="1" dirty="0">
                  <a:solidFill>
                    <a:srgbClr val="777777">
                      <a:alpha val="80000"/>
                    </a:srgbClr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 천</a:t>
              </a:r>
              <a:r>
                <a:rPr lang="en-US" altLang="ko-KR" sz="800" b="1" dirty="0">
                  <a:solidFill>
                    <a:srgbClr val="777777">
                      <a:alpha val="80000"/>
                    </a:srgbClr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)</a:t>
              </a:r>
              <a:endParaRPr lang="en-KR" sz="800" b="1" dirty="0">
                <a:solidFill>
                  <a:srgbClr val="777777">
                    <a:alpha val="80000"/>
                  </a:srgbClr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68CEF4-3E2E-55BC-31A2-4EDB4AB293C1}"/>
              </a:ext>
            </a:extLst>
          </p:cNvPr>
          <p:cNvGrpSpPr/>
          <p:nvPr/>
        </p:nvGrpSpPr>
        <p:grpSpPr>
          <a:xfrm>
            <a:off x="5090509" y="2590222"/>
            <a:ext cx="3798426" cy="2223898"/>
            <a:chOff x="5136842" y="347852"/>
            <a:chExt cx="3798426" cy="2223898"/>
          </a:xfrm>
        </p:grpSpPr>
        <p:graphicFrame>
          <p:nvGraphicFramePr>
            <p:cNvPr id="17" name="Chart 16">
              <a:extLst>
                <a:ext uri="{FF2B5EF4-FFF2-40B4-BE49-F238E27FC236}">
                  <a16:creationId xmlns:a16="http://schemas.microsoft.com/office/drawing/2014/main" id="{4C54284E-4A8F-6589-20FD-EE02734DBB5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42246747"/>
                </p:ext>
              </p:extLst>
            </p:nvPr>
          </p:nvGraphicFramePr>
          <p:xfrm>
            <a:off x="5136842" y="1057368"/>
            <a:ext cx="3798426" cy="151438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C4D07B-4D25-04D4-F5A7-BB808300EAC9}"/>
                </a:ext>
              </a:extLst>
            </p:cNvPr>
            <p:cNvSpPr txBox="1"/>
            <p:nvPr/>
          </p:nvSpPr>
          <p:spPr>
            <a:xfrm>
              <a:off x="5136842" y="347852"/>
              <a:ext cx="34066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000000">
                      <a:alpha val="70000"/>
                    </a:srgbClr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[</a:t>
              </a:r>
              <a:r>
                <a:rPr lang="ko-KR" altLang="en-US" sz="1000" b="1" dirty="0">
                  <a:solidFill>
                    <a:srgbClr val="000000">
                      <a:alpha val="70000"/>
                    </a:srgbClr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육아 관련 애플리케이션 작년 대비 다운로드 수</a:t>
              </a:r>
              <a:r>
                <a:rPr lang="en-US" altLang="ko-KR" sz="1000" b="1" dirty="0">
                  <a:solidFill>
                    <a:srgbClr val="000000">
                      <a:alpha val="70000"/>
                    </a:srgbClr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]</a:t>
              </a:r>
              <a:endParaRPr lang="en-KR" sz="1000" b="1" dirty="0">
                <a:solidFill>
                  <a:srgbClr val="000000">
                    <a:alpha val="70000"/>
                  </a:srgbClr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E9E43FE-AECB-8EE2-5FE9-D6436CCC058F}"/>
                </a:ext>
              </a:extLst>
            </p:cNvPr>
            <p:cNvSpPr/>
            <p:nvPr/>
          </p:nvSpPr>
          <p:spPr>
            <a:xfrm>
              <a:off x="5246252" y="612545"/>
              <a:ext cx="450000" cy="125999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CFDAB9D-C0E1-3E0E-59D4-2EAB5750959D}"/>
                </a:ext>
              </a:extLst>
            </p:cNvPr>
            <p:cNvSpPr txBox="1"/>
            <p:nvPr/>
          </p:nvSpPr>
          <p:spPr>
            <a:xfrm>
              <a:off x="5693741" y="572532"/>
              <a:ext cx="6096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>
                  <a:solidFill>
                    <a:srgbClr val="777777"/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2022</a:t>
              </a:r>
              <a:r>
                <a:rPr lang="ko-KR" altLang="en-US" sz="800" b="1" dirty="0">
                  <a:solidFill>
                    <a:srgbClr val="777777"/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년</a:t>
              </a:r>
              <a:endParaRPr lang="en-KR" sz="800" b="1" dirty="0">
                <a:solidFill>
                  <a:srgbClr val="777777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1C3049C-9DC8-F54A-707B-11E3DEA7D518}"/>
                </a:ext>
              </a:extLst>
            </p:cNvPr>
            <p:cNvSpPr/>
            <p:nvPr/>
          </p:nvSpPr>
          <p:spPr>
            <a:xfrm>
              <a:off x="6303341" y="609262"/>
              <a:ext cx="450000" cy="125999"/>
            </a:xfrm>
            <a:prstGeom prst="rect">
              <a:avLst/>
            </a:prstGeom>
            <a:solidFill>
              <a:srgbClr val="D2B90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EA76B5C-8F44-CCC1-8C39-24D3C3DB421D}"/>
                </a:ext>
              </a:extLst>
            </p:cNvPr>
            <p:cNvSpPr txBox="1"/>
            <p:nvPr/>
          </p:nvSpPr>
          <p:spPr>
            <a:xfrm>
              <a:off x="6750830" y="578485"/>
              <a:ext cx="6096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>
                  <a:solidFill>
                    <a:srgbClr val="D2B901"/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2023</a:t>
              </a:r>
              <a:r>
                <a:rPr lang="ko-KR" altLang="en-US" sz="800" b="1" dirty="0">
                  <a:solidFill>
                    <a:srgbClr val="D2B901"/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년</a:t>
              </a:r>
              <a:endParaRPr lang="en-KR" sz="800" b="1" dirty="0">
                <a:solidFill>
                  <a:srgbClr val="D2B90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D226D3-F306-7640-0D3B-8056F8B67D13}"/>
                </a:ext>
              </a:extLst>
            </p:cNvPr>
            <p:cNvSpPr txBox="1"/>
            <p:nvPr/>
          </p:nvSpPr>
          <p:spPr>
            <a:xfrm>
              <a:off x="5143703" y="793316"/>
              <a:ext cx="22167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rgbClr val="777777">
                      <a:alpha val="80000"/>
                    </a:srgbClr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(</a:t>
              </a:r>
              <a:r>
                <a:rPr lang="ko-KR" altLang="en-US" sz="800" b="1" dirty="0">
                  <a:solidFill>
                    <a:srgbClr val="777777">
                      <a:alpha val="80000"/>
                    </a:srgbClr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출처</a:t>
              </a:r>
              <a:r>
                <a:rPr lang="en-US" altLang="ko-KR" sz="800" b="1" dirty="0">
                  <a:solidFill>
                    <a:srgbClr val="777777">
                      <a:alpha val="80000"/>
                    </a:srgbClr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:</a:t>
              </a:r>
              <a:r>
                <a:rPr lang="ko-KR" altLang="en-US" sz="800" b="1" dirty="0">
                  <a:solidFill>
                    <a:srgbClr val="777777">
                      <a:alpha val="80000"/>
                    </a:srgbClr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 </a:t>
              </a:r>
              <a:r>
                <a:rPr lang="en-US" sz="800" b="1" dirty="0" err="1">
                  <a:solidFill>
                    <a:srgbClr val="777777">
                      <a:alpha val="80000"/>
                    </a:srgbClr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SensorTower</a:t>
              </a:r>
              <a:r>
                <a:rPr lang="ko-KR" altLang="en-US" sz="800" b="1" dirty="0">
                  <a:solidFill>
                    <a:srgbClr val="777777">
                      <a:alpha val="80000"/>
                    </a:srgbClr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 </a:t>
              </a:r>
              <a:r>
                <a:rPr lang="en-US" altLang="ko-KR" sz="800" b="1" dirty="0">
                  <a:solidFill>
                    <a:srgbClr val="777777">
                      <a:alpha val="80000"/>
                    </a:srgbClr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/</a:t>
              </a:r>
              <a:r>
                <a:rPr lang="ko-KR" altLang="en-US" sz="800" b="1" dirty="0">
                  <a:solidFill>
                    <a:srgbClr val="777777">
                      <a:alpha val="80000"/>
                    </a:srgbClr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 단위</a:t>
              </a:r>
              <a:r>
                <a:rPr lang="en-US" altLang="ko-KR" sz="800" b="1" dirty="0">
                  <a:solidFill>
                    <a:srgbClr val="777777">
                      <a:alpha val="80000"/>
                    </a:srgbClr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:</a:t>
              </a:r>
              <a:r>
                <a:rPr lang="ko-KR" altLang="en-US" sz="800" b="1" dirty="0">
                  <a:solidFill>
                    <a:srgbClr val="777777">
                      <a:alpha val="80000"/>
                    </a:srgbClr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 천</a:t>
              </a:r>
              <a:r>
                <a:rPr lang="en-US" altLang="ko-KR" sz="800" b="1" dirty="0">
                  <a:solidFill>
                    <a:srgbClr val="777777">
                      <a:alpha val="80000"/>
                    </a:srgbClr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</a:rPr>
                <a:t>)</a:t>
              </a:r>
              <a:endParaRPr lang="en-KR" sz="800" b="1" dirty="0">
                <a:solidFill>
                  <a:srgbClr val="777777">
                    <a:alpha val="80000"/>
                  </a:srgbClr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956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4" grpId="0"/>
      <p:bldP spid="5" grpId="0"/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AA4C3E-546F-45F5-1802-ADCD0E4484C7}"/>
              </a:ext>
            </a:extLst>
          </p:cNvPr>
          <p:cNvSpPr txBox="1"/>
          <p:nvPr/>
        </p:nvSpPr>
        <p:spPr>
          <a:xfrm>
            <a:off x="499008" y="428263"/>
            <a:ext cx="4027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00">
                    <a:alpha val="75000"/>
                  </a:srgb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클라우드 사용량 예상 비용 추정</a:t>
            </a:r>
            <a:endParaRPr lang="en-KR" sz="1200" dirty="0">
              <a:solidFill>
                <a:srgbClr val="000000">
                  <a:alpha val="75000"/>
                </a:srgb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9C8579-FF79-CDD2-011B-E2125411FD9E}"/>
              </a:ext>
            </a:extLst>
          </p:cNvPr>
          <p:cNvSpPr txBox="1"/>
          <p:nvPr/>
        </p:nvSpPr>
        <p:spPr>
          <a:xfrm>
            <a:off x="472631" y="705262"/>
            <a:ext cx="5203339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b="1" spc="-50" dirty="0">
                <a:solidFill>
                  <a:srgbClr val="000000">
                    <a:alpha val="70000"/>
                  </a:srgbClr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서비스 운영 월별 </a:t>
            </a:r>
            <a:r>
              <a:rPr lang="ko-KR" altLang="en-US" sz="2400" b="1" spc="-50" dirty="0">
                <a:solidFill>
                  <a:srgbClr val="D2B90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클라우드 예상 사용량</a:t>
            </a:r>
            <a:endParaRPr lang="en-US" altLang="ko-KR" sz="2400" b="1" spc="-50" dirty="0">
              <a:solidFill>
                <a:srgbClr val="D2B90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graphicFrame>
        <p:nvGraphicFramePr>
          <p:cNvPr id="4" name="차트 6">
            <a:extLst>
              <a:ext uri="{FF2B5EF4-FFF2-40B4-BE49-F238E27FC236}">
                <a16:creationId xmlns:a16="http://schemas.microsoft.com/office/drawing/2014/main" id="{E2BBFECB-5EAC-E6E4-79F6-8601F076AC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4590892"/>
              </p:ext>
            </p:extLst>
          </p:nvPr>
        </p:nvGraphicFramePr>
        <p:xfrm>
          <a:off x="0" y="1884558"/>
          <a:ext cx="5203340" cy="2953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표 7">
            <a:extLst>
              <a:ext uri="{FF2B5EF4-FFF2-40B4-BE49-F238E27FC236}">
                <a16:creationId xmlns:a16="http://schemas.microsoft.com/office/drawing/2014/main" id="{5A7730C9-10A2-9F6A-4924-95856F76DA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726970"/>
              </p:ext>
            </p:extLst>
          </p:nvPr>
        </p:nvGraphicFramePr>
        <p:xfrm>
          <a:off x="306260" y="4200230"/>
          <a:ext cx="897679" cy="4111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7679">
                  <a:extLst>
                    <a:ext uri="{9D8B030D-6E8A-4147-A177-3AD203B41FA5}">
                      <a16:colId xmlns:a16="http://schemas.microsoft.com/office/drawing/2014/main" val="1150212483"/>
                    </a:ext>
                  </a:extLst>
                </a:gridCol>
              </a:tblGrid>
              <a:tr h="2055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합계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026892"/>
                  </a:ext>
                </a:extLst>
              </a:tr>
              <a:tr h="2055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5,613,219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96604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F4E68AD-C168-6770-FE5C-71DA548CB2F1}"/>
              </a:ext>
            </a:extLst>
          </p:cNvPr>
          <p:cNvSpPr txBox="1"/>
          <p:nvPr/>
        </p:nvSpPr>
        <p:spPr>
          <a:xfrm>
            <a:off x="5203340" y="2111080"/>
            <a:ext cx="3753681" cy="2500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spc="-50" dirty="0">
                <a:solidFill>
                  <a:schemeClr val="tx1">
                    <a:alpha val="70000"/>
                  </a:schemeClr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저희 서비스는 구글 클라우드 플랫폼 서비스를 이용하여 필요한 만큼 컴퓨팅 리소스만 사용하고 지불하여 초기 투자 </a:t>
            </a:r>
            <a:r>
              <a:rPr lang="ko-KR" altLang="en-US" sz="1100" spc="-50" dirty="0">
                <a:solidFill>
                  <a:schemeClr val="tx1">
                    <a:alpha val="70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부담을 줄이고 </a:t>
            </a:r>
            <a:r>
              <a:rPr lang="ko-KR" altLang="en-US" sz="1100" b="1" spc="-50" dirty="0">
                <a:solidFill>
                  <a:srgbClr val="D2B901">
                    <a:alpha val="70000"/>
                  </a:srgb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비즈니스 운영 비용을 최적화</a:t>
            </a:r>
            <a:r>
              <a:rPr lang="ko-KR" altLang="en-US" sz="1100" spc="-50" dirty="0">
                <a:solidFill>
                  <a:schemeClr val="tx1">
                    <a:alpha val="70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하려 합니다</a:t>
            </a:r>
            <a:r>
              <a:rPr lang="en-US" altLang="ko-KR" sz="1100" spc="-50" dirty="0">
                <a:solidFill>
                  <a:schemeClr val="tx1">
                    <a:alpha val="70000"/>
                  </a:schemeClr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100" spc="-50" dirty="0">
              <a:solidFill>
                <a:schemeClr val="tx1">
                  <a:alpha val="70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30000"/>
              </a:lnSpc>
            </a:pPr>
            <a:r>
              <a:rPr lang="ko-KR" altLang="en-US" sz="1100" spc="-50" dirty="0">
                <a:solidFill>
                  <a:schemeClr val="tx1">
                    <a:alpha val="70000"/>
                  </a:schemeClr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또한 필요에 따라 특정 이벤트에 대비해 추가 리소스를 동적으로 할당하고</a:t>
            </a:r>
            <a:r>
              <a:rPr lang="ko-KR" altLang="en-US" sz="1100" spc="-50" dirty="0">
                <a:solidFill>
                  <a:schemeClr val="tx1">
                    <a:alpha val="70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altLang="en-US" sz="1100" b="1" spc="-50" dirty="0">
                <a:solidFill>
                  <a:srgbClr val="D2B901">
                    <a:alpha val="70000"/>
                  </a:srgbClr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사용량에 따라 유동적으로 리소스를 조정</a:t>
            </a:r>
            <a:r>
              <a:rPr lang="ko-KR" altLang="en-US" sz="1100" spc="-50" dirty="0">
                <a:solidFill>
                  <a:schemeClr val="tx1">
                    <a:alpha val="70000"/>
                  </a:schemeClr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하여 용량 계획 수립에 도움을 받을 예정이며</a:t>
            </a:r>
            <a:r>
              <a:rPr lang="en-US" altLang="ko-KR" sz="1100" spc="-50" dirty="0">
                <a:solidFill>
                  <a:schemeClr val="tx1">
                    <a:alpha val="70000"/>
                  </a:schemeClr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</a:p>
          <a:p>
            <a:pPr>
              <a:lnSpc>
                <a:spcPct val="130000"/>
              </a:lnSpc>
            </a:pPr>
            <a:endParaRPr lang="en-US" altLang="ko-KR" sz="1100" spc="-50" dirty="0">
              <a:solidFill>
                <a:schemeClr val="tx1">
                  <a:alpha val="70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30000"/>
              </a:lnSpc>
            </a:pPr>
            <a:r>
              <a:rPr lang="ko-KR" altLang="en-US" sz="1100" b="1" spc="-50" dirty="0">
                <a:solidFill>
                  <a:srgbClr val="D2B901">
                    <a:alpha val="70000"/>
                  </a:srgbClr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다양한 지역의 데이터 센터를 활용</a:t>
            </a:r>
            <a:r>
              <a:rPr lang="ko-KR" altLang="en-US" sz="1100" spc="-50" dirty="0">
                <a:solidFill>
                  <a:schemeClr val="tx1">
                    <a:alpha val="70000"/>
                  </a:schemeClr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하여 글로벌한 확장을 통해 각 지역별 사용자에게 최적의 성능과 경험을 제공할 것 입니다</a:t>
            </a:r>
            <a:r>
              <a:rPr lang="en-US" altLang="ko-KR" sz="1100" spc="-50" dirty="0">
                <a:solidFill>
                  <a:schemeClr val="tx1">
                    <a:alpha val="70000"/>
                  </a:schemeClr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pPr>
              <a:lnSpc>
                <a:spcPct val="130000"/>
              </a:lnSpc>
            </a:pPr>
            <a:endParaRPr lang="en-KR" sz="1100" spc="-50" dirty="0">
              <a:solidFill>
                <a:schemeClr val="tx1">
                  <a:alpha val="70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D4763E-9756-5BAF-9F14-AC8941B6CEF4}"/>
              </a:ext>
            </a:extLst>
          </p:cNvPr>
          <p:cNvSpPr txBox="1"/>
          <p:nvPr/>
        </p:nvSpPr>
        <p:spPr>
          <a:xfrm>
            <a:off x="472631" y="1425104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>
                <a:solidFill>
                  <a:srgbClr val="000000">
                    <a:alpha val="70000"/>
                  </a:srgbClr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[</a:t>
            </a:r>
            <a:r>
              <a:rPr lang="ko-KR" altLang="en-US" sz="1000" b="1" dirty="0">
                <a:solidFill>
                  <a:srgbClr val="000000">
                    <a:alpha val="70000"/>
                  </a:srgbClr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클라우드 서비스 별 발생하는 예상 금액 </a:t>
            </a:r>
            <a:r>
              <a:rPr lang="ko-KR" altLang="en-US" sz="1000" b="1" dirty="0" err="1">
                <a:solidFill>
                  <a:srgbClr val="000000">
                    <a:alpha val="70000"/>
                  </a:srgbClr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추정량</a:t>
            </a:r>
            <a:r>
              <a:rPr lang="en-US" altLang="ko-KR" sz="1000" b="1" dirty="0">
                <a:solidFill>
                  <a:srgbClr val="000000">
                    <a:alpha val="70000"/>
                  </a:srgbClr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]</a:t>
            </a:r>
            <a:endParaRPr lang="en-KR" sz="1000" b="1" dirty="0">
              <a:solidFill>
                <a:srgbClr val="000000">
                  <a:alpha val="70000"/>
                </a:srgbClr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5CA66A-E1AD-6E1B-0678-378E3B5E06D5}"/>
              </a:ext>
            </a:extLst>
          </p:cNvPr>
          <p:cNvSpPr txBox="1"/>
          <p:nvPr/>
        </p:nvSpPr>
        <p:spPr>
          <a:xfrm>
            <a:off x="472631" y="1669114"/>
            <a:ext cx="30511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777777">
                    <a:alpha val="80000"/>
                  </a:srgbClr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(</a:t>
            </a:r>
            <a:r>
              <a:rPr lang="ko-KR" altLang="en-US" sz="800" b="1" dirty="0">
                <a:solidFill>
                  <a:srgbClr val="777777">
                    <a:alpha val="80000"/>
                  </a:srgbClr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출처</a:t>
            </a:r>
            <a:r>
              <a:rPr lang="en-US" altLang="ko-KR" sz="800" b="1" dirty="0">
                <a:solidFill>
                  <a:srgbClr val="777777">
                    <a:alpha val="80000"/>
                  </a:srgbClr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:</a:t>
            </a:r>
            <a:r>
              <a:rPr lang="ko-KR" altLang="en-US" sz="800" b="1" dirty="0">
                <a:solidFill>
                  <a:srgbClr val="777777">
                    <a:alpha val="80000"/>
                  </a:srgbClr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 </a:t>
            </a:r>
            <a:r>
              <a:rPr lang="en-US" altLang="ko-KR" sz="800" b="1" dirty="0">
                <a:solidFill>
                  <a:srgbClr val="777777">
                    <a:alpha val="80000"/>
                  </a:srgbClr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Google Cloud</a:t>
            </a:r>
            <a:r>
              <a:rPr lang="ko-KR" altLang="en-US" sz="800" b="1" dirty="0">
                <a:solidFill>
                  <a:srgbClr val="777777">
                    <a:alpha val="80000"/>
                  </a:srgbClr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 </a:t>
            </a:r>
            <a:r>
              <a:rPr lang="en-US" altLang="ko-KR" sz="800" b="1" dirty="0">
                <a:solidFill>
                  <a:srgbClr val="777777">
                    <a:alpha val="80000"/>
                  </a:srgbClr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Platform - Payments /</a:t>
            </a:r>
            <a:r>
              <a:rPr lang="ko-KR" altLang="en-US" sz="800" b="1" dirty="0">
                <a:solidFill>
                  <a:srgbClr val="777777">
                    <a:alpha val="80000"/>
                  </a:srgbClr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 단위</a:t>
            </a:r>
            <a:r>
              <a:rPr lang="en-US" altLang="ko-KR" sz="800" b="1" dirty="0">
                <a:solidFill>
                  <a:srgbClr val="777777">
                    <a:alpha val="80000"/>
                  </a:srgbClr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:</a:t>
            </a:r>
            <a:r>
              <a:rPr lang="ko-KR" altLang="en-US" sz="800" b="1" dirty="0">
                <a:solidFill>
                  <a:srgbClr val="777777">
                    <a:alpha val="80000"/>
                  </a:srgbClr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 원</a:t>
            </a:r>
            <a:r>
              <a:rPr lang="en-US" altLang="ko-KR" sz="800" b="1" dirty="0">
                <a:solidFill>
                  <a:srgbClr val="777777">
                    <a:alpha val="80000"/>
                  </a:srgbClr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)</a:t>
            </a:r>
            <a:endParaRPr lang="en-KR" sz="800" b="1" dirty="0">
              <a:solidFill>
                <a:srgbClr val="777777">
                  <a:alpha val="80000"/>
                </a:srgbClr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52947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C7BFD3-9ED6-DEC3-9E4B-3154BB50A98B}"/>
              </a:ext>
            </a:extLst>
          </p:cNvPr>
          <p:cNvSpPr txBox="1"/>
          <p:nvPr/>
        </p:nvSpPr>
        <p:spPr>
          <a:xfrm>
            <a:off x="481424" y="437055"/>
            <a:ext cx="4027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00">
                    <a:alpha val="75000"/>
                  </a:srgb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실제 사용자 및 전문가 이야기를 통한 서비스의 효과</a:t>
            </a:r>
            <a:endParaRPr lang="en-KR" sz="1200" dirty="0">
              <a:solidFill>
                <a:srgbClr val="000000">
                  <a:alpha val="75000"/>
                </a:srgb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54B5A1-A539-C8A8-A38B-3031A44E3E54}"/>
              </a:ext>
            </a:extLst>
          </p:cNvPr>
          <p:cNvSpPr txBox="1"/>
          <p:nvPr/>
        </p:nvSpPr>
        <p:spPr>
          <a:xfrm>
            <a:off x="472631" y="705262"/>
            <a:ext cx="5203339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b="1" spc="-50" dirty="0">
                <a:solidFill>
                  <a:srgbClr val="000000">
                    <a:alpha val="70000"/>
                  </a:srgbClr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고객의 </a:t>
            </a:r>
            <a:r>
              <a:rPr lang="ko-KR" altLang="en-US" sz="2400" b="1" spc="-50" dirty="0">
                <a:solidFill>
                  <a:srgbClr val="D2B90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서비스 경험</a:t>
            </a:r>
            <a:r>
              <a:rPr lang="ko-KR" altLang="en-US" sz="2400" b="1" spc="-50" dirty="0">
                <a:solidFill>
                  <a:srgbClr val="4C4C4C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에 대한 이야기</a:t>
            </a:r>
            <a:endParaRPr lang="en-US" altLang="ko-KR" sz="2400" b="1" spc="-50" dirty="0">
              <a:solidFill>
                <a:srgbClr val="4C4C4C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pic>
        <p:nvPicPr>
          <p:cNvPr id="3" name="Picture 2" descr="A screenshot of a chat&#10;&#10;Description automatically generated">
            <a:extLst>
              <a:ext uri="{FF2B5EF4-FFF2-40B4-BE49-F238E27FC236}">
                <a16:creationId xmlns:a16="http://schemas.microsoft.com/office/drawing/2014/main" id="{EF8F39DD-E176-047C-4060-18E561221F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531" b="36980"/>
          <a:stretch/>
        </p:blipFill>
        <p:spPr>
          <a:xfrm>
            <a:off x="609266" y="1835364"/>
            <a:ext cx="3145766" cy="144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B148DF-84DC-544F-BA54-A1DFE1CAE0D4}"/>
              </a:ext>
            </a:extLst>
          </p:cNvPr>
          <p:cNvSpPr txBox="1"/>
          <p:nvPr/>
        </p:nvSpPr>
        <p:spPr>
          <a:xfrm>
            <a:off x="541058" y="1518813"/>
            <a:ext cx="34066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000000">
                    <a:alpha val="70000"/>
                  </a:srgbClr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[</a:t>
            </a:r>
            <a:r>
              <a:rPr lang="ko-KR" altLang="en-US" sz="1000" b="1" dirty="0">
                <a:solidFill>
                  <a:srgbClr val="000000">
                    <a:alpha val="70000"/>
                  </a:srgbClr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실제 사용자의 서비스 평가</a:t>
            </a:r>
            <a:r>
              <a:rPr lang="en-US" altLang="ko-KR" sz="1000" b="1" dirty="0">
                <a:solidFill>
                  <a:srgbClr val="000000">
                    <a:alpha val="70000"/>
                  </a:srgbClr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]</a:t>
            </a:r>
            <a:endParaRPr lang="en-KR" sz="1000" b="1" dirty="0">
              <a:solidFill>
                <a:srgbClr val="000000">
                  <a:alpha val="70000"/>
                </a:srgbClr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CDEF56-E44D-56C1-1953-64E4C826188C}"/>
              </a:ext>
            </a:extLst>
          </p:cNvPr>
          <p:cNvSpPr txBox="1"/>
          <p:nvPr/>
        </p:nvSpPr>
        <p:spPr>
          <a:xfrm>
            <a:off x="485619" y="3571905"/>
            <a:ext cx="3613958" cy="103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spc="-50" dirty="0">
                <a:solidFill>
                  <a:srgbClr val="4C4C4C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실제 </a:t>
            </a:r>
            <a:r>
              <a:rPr lang="ko-KR" altLang="en-US" sz="1200" spc="-50" dirty="0" err="1">
                <a:solidFill>
                  <a:srgbClr val="4C4C4C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키플</a:t>
            </a:r>
            <a:r>
              <a:rPr lang="ko-KR" altLang="en-US" sz="1200" spc="-50" dirty="0">
                <a:solidFill>
                  <a:srgbClr val="4C4C4C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사용자의 평가를 통해 </a:t>
            </a:r>
            <a:r>
              <a:rPr lang="ko-KR" altLang="en-US" sz="1200" spc="-50" dirty="0" err="1">
                <a:solidFill>
                  <a:srgbClr val="4C4C4C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키플이</a:t>
            </a:r>
            <a:r>
              <a:rPr lang="ko-KR" altLang="en-US" sz="1200" spc="-50" dirty="0">
                <a:solidFill>
                  <a:srgbClr val="4C4C4C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altLang="en-US" sz="1200" b="1" spc="-50" dirty="0">
                <a:solidFill>
                  <a:srgbClr val="D2B90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육아 과정의 일부를 대신 수행</a:t>
            </a:r>
            <a:r>
              <a:rPr lang="ko-KR" altLang="en-US" sz="1200" spc="-50" dirty="0">
                <a:solidFill>
                  <a:srgbClr val="4C4C4C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함으로써 육아에서 어려움을 겪을 수 있는 부분을 </a:t>
            </a:r>
            <a:r>
              <a:rPr lang="ko-KR" altLang="en-US" sz="1200" spc="-50" dirty="0" err="1">
                <a:solidFill>
                  <a:srgbClr val="4C4C4C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키플이</a:t>
            </a:r>
            <a:r>
              <a:rPr lang="ko-KR" altLang="en-US" sz="1200" spc="-50" dirty="0">
                <a:solidFill>
                  <a:srgbClr val="4C4C4C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해결할 수 있다는 기대효과를 살펴볼 수 있었습니다</a:t>
            </a:r>
            <a:r>
              <a:rPr lang="en-US" altLang="ko-KR" sz="1200" spc="-50" dirty="0">
                <a:solidFill>
                  <a:srgbClr val="4C4C4C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5BB771-BF21-387F-95FC-4655E0EC948D}"/>
              </a:ext>
            </a:extLst>
          </p:cNvPr>
          <p:cNvSpPr txBox="1"/>
          <p:nvPr/>
        </p:nvSpPr>
        <p:spPr>
          <a:xfrm>
            <a:off x="4801563" y="1527313"/>
            <a:ext cx="34066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000000">
                    <a:alpha val="70000"/>
                  </a:srgbClr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[</a:t>
            </a:r>
            <a:r>
              <a:rPr lang="ko-KR" altLang="en-US" sz="1000" b="1" dirty="0">
                <a:solidFill>
                  <a:srgbClr val="000000">
                    <a:alpha val="70000"/>
                  </a:srgbClr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전문가의 영유아 시기에 관련한 이야기</a:t>
            </a:r>
            <a:r>
              <a:rPr lang="en-US" altLang="ko-KR" sz="1000" b="1" dirty="0">
                <a:solidFill>
                  <a:srgbClr val="000000">
                    <a:alpha val="70000"/>
                  </a:srgbClr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]</a:t>
            </a:r>
            <a:endParaRPr lang="en-KR" sz="1000" b="1" dirty="0">
              <a:solidFill>
                <a:srgbClr val="000000">
                  <a:alpha val="70000"/>
                </a:srgbClr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pic>
        <p:nvPicPr>
          <p:cNvPr id="22" name="Picture 21" descr="A person sitting at a table&#10;&#10;Description automatically generated">
            <a:extLst>
              <a:ext uri="{FF2B5EF4-FFF2-40B4-BE49-F238E27FC236}">
                <a16:creationId xmlns:a16="http://schemas.microsoft.com/office/drawing/2014/main" id="{40421BC0-CBA0-60C3-1AA6-62874702CB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814" t="8440" r="14699" b="47453"/>
          <a:stretch>
            <a:fillRect/>
          </a:stretch>
        </p:blipFill>
        <p:spPr>
          <a:xfrm>
            <a:off x="4801563" y="1799780"/>
            <a:ext cx="1488093" cy="1511168"/>
          </a:xfrm>
          <a:custGeom>
            <a:avLst/>
            <a:gdLst>
              <a:gd name="connsiteX0" fmla="*/ 1075634 w 2151268"/>
              <a:gd name="connsiteY0" fmla="*/ 0 h 2184626"/>
              <a:gd name="connsiteX1" fmla="*/ 2151268 w 2151268"/>
              <a:gd name="connsiteY1" fmla="*/ 1092313 h 2184626"/>
              <a:gd name="connsiteX2" fmla="*/ 1075634 w 2151268"/>
              <a:gd name="connsiteY2" fmla="*/ 2184626 h 2184626"/>
              <a:gd name="connsiteX3" fmla="*/ 0 w 2151268"/>
              <a:gd name="connsiteY3" fmla="*/ 1092313 h 2184626"/>
              <a:gd name="connsiteX4" fmla="*/ 1075634 w 2151268"/>
              <a:gd name="connsiteY4" fmla="*/ 0 h 2184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1268" h="2184626">
                <a:moveTo>
                  <a:pt x="1075634" y="0"/>
                </a:moveTo>
                <a:cubicBezTo>
                  <a:pt x="1669690" y="0"/>
                  <a:pt x="2151268" y="489045"/>
                  <a:pt x="2151268" y="1092313"/>
                </a:cubicBezTo>
                <a:cubicBezTo>
                  <a:pt x="2151268" y="1695581"/>
                  <a:pt x="1669690" y="2184626"/>
                  <a:pt x="1075634" y="2184626"/>
                </a:cubicBezTo>
                <a:cubicBezTo>
                  <a:pt x="481578" y="2184626"/>
                  <a:pt x="0" y="1695581"/>
                  <a:pt x="0" y="1092313"/>
                </a:cubicBezTo>
                <a:cubicBezTo>
                  <a:pt x="0" y="489045"/>
                  <a:pt x="481578" y="0"/>
                  <a:pt x="1075634" y="0"/>
                </a:cubicBezTo>
                <a:close/>
              </a:path>
            </a:pathLst>
          </a:cu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2374D4-7508-AC50-05EE-FB49593B0C2A}"/>
              </a:ext>
            </a:extLst>
          </p:cNvPr>
          <p:cNvSpPr txBox="1"/>
          <p:nvPr/>
        </p:nvSpPr>
        <p:spPr>
          <a:xfrm>
            <a:off x="6504883" y="2278365"/>
            <a:ext cx="229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D2B90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정신건강의학과 의사 및 방송인</a:t>
            </a:r>
            <a:endParaRPr lang="en-KR" sz="1200" b="1" dirty="0">
              <a:solidFill>
                <a:srgbClr val="D2B90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CE669D-2F6B-08A4-3779-D2DB729C8ACE}"/>
              </a:ext>
            </a:extLst>
          </p:cNvPr>
          <p:cNvSpPr txBox="1"/>
          <p:nvPr/>
        </p:nvSpPr>
        <p:spPr>
          <a:xfrm>
            <a:off x="6793118" y="2565303"/>
            <a:ext cx="1719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50" dirty="0">
                <a:solidFill>
                  <a:srgbClr val="494949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오은영 박사</a:t>
            </a:r>
            <a:endParaRPr lang="en-KR" b="1" spc="-50" dirty="0">
              <a:solidFill>
                <a:srgbClr val="494949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A9FDA0-4C33-0048-910C-E47966CB6FB2}"/>
              </a:ext>
            </a:extLst>
          </p:cNvPr>
          <p:cNvSpPr txBox="1"/>
          <p:nvPr/>
        </p:nvSpPr>
        <p:spPr>
          <a:xfrm>
            <a:off x="5360835" y="3481001"/>
            <a:ext cx="2944078" cy="680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000" spc="-50" dirty="0">
                <a:solidFill>
                  <a:srgbClr val="4C4C4C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"</a:t>
            </a:r>
            <a:r>
              <a:rPr lang="ko-KR" altLang="en-US" sz="1000" spc="-50" dirty="0">
                <a:solidFill>
                  <a:srgbClr val="4C4C4C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이유식은 아기의 성장과 발달에 필수적입니다</a:t>
            </a:r>
            <a:r>
              <a:rPr lang="en-US" altLang="ko-KR" sz="1000" spc="-50" dirty="0">
                <a:solidFill>
                  <a:srgbClr val="4C4C4C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 </a:t>
            </a:r>
          </a:p>
          <a:p>
            <a:pPr>
              <a:lnSpc>
                <a:spcPct val="130000"/>
              </a:lnSpc>
            </a:pPr>
            <a:r>
              <a:rPr lang="ko-KR" altLang="en-US" sz="1000" spc="-50" dirty="0">
                <a:solidFill>
                  <a:srgbClr val="4C4C4C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적절한 시기에</a:t>
            </a:r>
            <a:r>
              <a:rPr lang="en-US" altLang="ko-KR" sz="1000" spc="-50" dirty="0">
                <a:solidFill>
                  <a:srgbClr val="4C4C4C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altLang="en-US" sz="1000" spc="-50" dirty="0">
                <a:solidFill>
                  <a:srgbClr val="4C4C4C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영양가 있는 이유식을</a:t>
            </a:r>
            <a:r>
              <a:rPr lang="en-US" altLang="ko-KR" sz="1000" spc="-50" dirty="0">
                <a:solidFill>
                  <a:srgbClr val="4C4C4C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altLang="en-US" sz="1000" spc="-50" dirty="0">
                <a:solidFill>
                  <a:srgbClr val="4C4C4C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아기의 입맛에 맞게 선택하는 것은</a:t>
            </a:r>
            <a:r>
              <a:rPr lang="en-US" altLang="ko-KR" sz="1000" spc="-50" dirty="0">
                <a:solidFill>
                  <a:srgbClr val="4C4C4C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altLang="en-US" sz="1000" spc="-50" dirty="0">
                <a:solidFill>
                  <a:srgbClr val="4C4C4C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엄마의 사랑이자 책임입니다</a:t>
            </a:r>
            <a:r>
              <a:rPr lang="en-US" altLang="ko-KR" sz="1000" spc="-50" dirty="0">
                <a:solidFill>
                  <a:srgbClr val="4C4C4C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7B2B3D-EB1E-A16E-7EE7-376F3E3E2D70}"/>
              </a:ext>
            </a:extLst>
          </p:cNvPr>
          <p:cNvSpPr txBox="1"/>
          <p:nvPr/>
        </p:nvSpPr>
        <p:spPr>
          <a:xfrm>
            <a:off x="4984197" y="4267673"/>
            <a:ext cx="3816626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200" spc="-50" dirty="0">
                <a:solidFill>
                  <a:srgbClr val="4C4C4C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올바른 시기에 균형 잡힌 식단의 중요성에 대한 전문가의 의견으로부터 </a:t>
            </a:r>
            <a:r>
              <a:rPr lang="ko-KR" altLang="en-US" sz="1200" b="1" spc="-50" dirty="0" err="1">
                <a:solidFill>
                  <a:srgbClr val="D2B90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키플의</a:t>
            </a:r>
            <a:r>
              <a:rPr lang="ko-KR" altLang="en-US" sz="1200" b="1" spc="-50" dirty="0">
                <a:solidFill>
                  <a:srgbClr val="D2B90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필요성</a:t>
            </a:r>
            <a:r>
              <a:rPr lang="ko-KR" altLang="en-US" sz="1200" spc="-50" dirty="0">
                <a:solidFill>
                  <a:srgbClr val="4C4C4C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을 확인할 수 있었습니다</a:t>
            </a:r>
            <a:r>
              <a:rPr lang="en-US" altLang="ko-KR" sz="1200" spc="-50" dirty="0">
                <a:solidFill>
                  <a:srgbClr val="4C4C4C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85371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C7BFD3-9ED6-DEC3-9E4B-3154BB50A98B}"/>
              </a:ext>
            </a:extLst>
          </p:cNvPr>
          <p:cNvSpPr txBox="1"/>
          <p:nvPr/>
        </p:nvSpPr>
        <p:spPr>
          <a:xfrm>
            <a:off x="481424" y="437055"/>
            <a:ext cx="4027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00">
                    <a:alpha val="75000"/>
                  </a:srgb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비전과 목표</a:t>
            </a:r>
            <a:endParaRPr lang="en-KR" sz="1200" dirty="0">
              <a:solidFill>
                <a:srgbClr val="000000">
                  <a:alpha val="75000"/>
                </a:srgb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54B5A1-A539-C8A8-A38B-3031A44E3E54}"/>
              </a:ext>
            </a:extLst>
          </p:cNvPr>
          <p:cNvSpPr txBox="1"/>
          <p:nvPr/>
        </p:nvSpPr>
        <p:spPr>
          <a:xfrm>
            <a:off x="472631" y="705262"/>
            <a:ext cx="5203339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b="1" spc="-50" dirty="0" err="1">
                <a:solidFill>
                  <a:srgbClr val="000000">
                    <a:alpha val="70000"/>
                  </a:srgbClr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키플의</a:t>
            </a:r>
            <a:r>
              <a:rPr lang="ko-KR" altLang="en-US" sz="2400" b="1" spc="-50" dirty="0">
                <a:solidFill>
                  <a:srgbClr val="000000">
                    <a:alpha val="70000"/>
                  </a:srgbClr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 </a:t>
            </a:r>
            <a:r>
              <a:rPr lang="ko-KR" altLang="en-US" sz="2400" b="1" spc="-50" dirty="0">
                <a:solidFill>
                  <a:srgbClr val="D2B90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미래 방향성</a:t>
            </a:r>
            <a:endParaRPr lang="en-US" altLang="ko-KR" sz="2400" b="1" spc="-50" dirty="0">
              <a:solidFill>
                <a:srgbClr val="D2B90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675442C-2483-F550-EE2A-34EBD1BA6284}"/>
              </a:ext>
            </a:extLst>
          </p:cNvPr>
          <p:cNvCxnSpPr>
            <a:cxnSpLocks/>
          </p:cNvCxnSpPr>
          <p:nvPr/>
        </p:nvCxnSpPr>
        <p:spPr>
          <a:xfrm>
            <a:off x="577114" y="1870325"/>
            <a:ext cx="1080000" cy="0"/>
          </a:xfrm>
          <a:prstGeom prst="line">
            <a:avLst/>
          </a:prstGeom>
          <a:ln w="34925" cap="rnd">
            <a:solidFill>
              <a:srgbClr val="D2B901"/>
            </a:solidFill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D7CCD7-7B66-A0B8-081D-256DD8F962DF}"/>
              </a:ext>
            </a:extLst>
          </p:cNvPr>
          <p:cNvCxnSpPr>
            <a:cxnSpLocks/>
          </p:cNvCxnSpPr>
          <p:nvPr/>
        </p:nvCxnSpPr>
        <p:spPr>
          <a:xfrm>
            <a:off x="1910074" y="1863404"/>
            <a:ext cx="2520000" cy="0"/>
          </a:xfrm>
          <a:prstGeom prst="line">
            <a:avLst/>
          </a:prstGeom>
          <a:ln w="38100" cap="rnd">
            <a:solidFill>
              <a:srgbClr val="4C4C4C">
                <a:alpha val="50000"/>
              </a:srgbClr>
            </a:solidFill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89100EB-D149-79E1-1A1F-08B508154F36}"/>
              </a:ext>
            </a:extLst>
          </p:cNvPr>
          <p:cNvSpPr txBox="1"/>
          <p:nvPr/>
        </p:nvSpPr>
        <p:spPr>
          <a:xfrm>
            <a:off x="327187" y="1994053"/>
            <a:ext cx="1138056" cy="30777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12700">
                  <a:solidFill>
                    <a:srgbClr val="D2B901">
                      <a:alpha val="60479"/>
                    </a:srgbClr>
                  </a:solidFill>
                </a:ln>
                <a:solidFill>
                  <a:srgbClr val="D2B90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  <a:cs typeface="Helvetica Neue" panose="02000503000000020004" pitchFamily="2" charset="0"/>
              </a:rPr>
              <a:t>Vision</a:t>
            </a:r>
            <a:endParaRPr lang="en-KR" b="1" dirty="0">
              <a:ln w="12700">
                <a:solidFill>
                  <a:srgbClr val="D2B901">
                    <a:alpha val="60479"/>
                  </a:srgbClr>
                </a:solidFill>
              </a:ln>
              <a:solidFill>
                <a:srgbClr val="D2B90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  <a:cs typeface="Helvetica Neue" panose="0200050300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01C5A7-E0D1-FDDC-7F5D-11141D6561BF}"/>
              </a:ext>
            </a:extLst>
          </p:cNvPr>
          <p:cNvSpPr txBox="1"/>
          <p:nvPr/>
        </p:nvSpPr>
        <p:spPr>
          <a:xfrm>
            <a:off x="1860267" y="1991511"/>
            <a:ext cx="2619614" cy="798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spc="-50" dirty="0" err="1">
                <a:solidFill>
                  <a:srgbClr val="4C4C4C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키플</a:t>
            </a:r>
            <a:r>
              <a:rPr lang="ko-KR" altLang="en-US" sz="1200" spc="-50" dirty="0" err="1">
                <a:solidFill>
                  <a:srgbClr val="4C4C4C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의</a:t>
            </a:r>
            <a:r>
              <a:rPr lang="ko-KR" altLang="en-US" sz="1200" spc="-50" dirty="0">
                <a:solidFill>
                  <a:srgbClr val="4C4C4C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비전은 건강하고 행복한 </a:t>
            </a:r>
            <a:r>
              <a:rPr lang="ko-KR" altLang="en-US" sz="1200" spc="-50" dirty="0">
                <a:solidFill>
                  <a:srgbClr val="4C4C4C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육</a:t>
            </a:r>
            <a:r>
              <a:rPr lang="ko-KR" altLang="en-US" sz="1200" spc="-50" dirty="0">
                <a:solidFill>
                  <a:srgbClr val="4C4C4C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 시기를 보내는 모든 </a:t>
            </a:r>
            <a:r>
              <a:rPr lang="ko-KR" altLang="en-US" sz="1200" b="1" spc="-50" dirty="0">
                <a:solidFill>
                  <a:srgbClr val="D2B90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부모와 보호자</a:t>
            </a:r>
            <a:r>
              <a:rPr lang="ko-KR" altLang="en-US" sz="1200" spc="-50" dirty="0">
                <a:solidFill>
                  <a:srgbClr val="4C4C4C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들을 </a:t>
            </a:r>
            <a:r>
              <a:rPr lang="ko-KR" altLang="en-US" sz="1200" b="1" spc="-50" dirty="0">
                <a:solidFill>
                  <a:srgbClr val="D2B90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지원</a:t>
            </a:r>
            <a:r>
              <a:rPr lang="ko-KR" altLang="en-US" sz="1200" spc="-50" dirty="0">
                <a:solidFill>
                  <a:srgbClr val="4C4C4C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하는 것입니다</a:t>
            </a:r>
            <a:r>
              <a:rPr lang="en-US" altLang="ko-KR" sz="1200" spc="-50" dirty="0">
                <a:solidFill>
                  <a:srgbClr val="4C4C4C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endParaRPr lang="en-KR" sz="1200" spc="-50" dirty="0">
              <a:solidFill>
                <a:srgbClr val="4C4C4C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76FD0A-F7E0-D575-82D7-A53B45DB17A5}"/>
              </a:ext>
            </a:extLst>
          </p:cNvPr>
          <p:cNvSpPr txBox="1"/>
          <p:nvPr/>
        </p:nvSpPr>
        <p:spPr>
          <a:xfrm>
            <a:off x="1860267" y="2997620"/>
            <a:ext cx="2569807" cy="1278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spc="-50" dirty="0">
                <a:solidFill>
                  <a:srgbClr val="4C4C4C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영유아 대상 식단 추천 서비스를 통해</a:t>
            </a:r>
            <a:r>
              <a:rPr lang="en-US" altLang="ko-KR" sz="1200" spc="-50" dirty="0">
                <a:solidFill>
                  <a:srgbClr val="4C4C4C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sz="1200" b="1" spc="-50" dirty="0">
                <a:solidFill>
                  <a:srgbClr val="D2B90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과학적인 영양 지식과 맞춤 정보</a:t>
            </a:r>
            <a:r>
              <a:rPr lang="ko-KR" altLang="en-US" sz="1200" spc="-50" dirty="0">
                <a:solidFill>
                  <a:srgbClr val="4C4C4C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 결합하여 각 아이의 성장과 발달을 지원하고</a:t>
            </a:r>
            <a:r>
              <a:rPr lang="en-US" altLang="ko-KR" sz="1200" spc="-50" dirty="0">
                <a:solidFill>
                  <a:srgbClr val="4C4C4C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sz="1200" b="1" spc="-50" dirty="0">
                <a:solidFill>
                  <a:srgbClr val="D2B90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올바른 식습관을 형성</a:t>
            </a:r>
            <a:r>
              <a:rPr lang="ko-KR" altLang="en-US" sz="1200" spc="-50" dirty="0">
                <a:solidFill>
                  <a:srgbClr val="4C4C4C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하는 데 도움을 주고자 합니다</a:t>
            </a:r>
            <a:r>
              <a:rPr lang="en-US" altLang="ko-KR" sz="1200" spc="-50" dirty="0">
                <a:solidFill>
                  <a:srgbClr val="4C4C4C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endParaRPr lang="en-KR" sz="1200" spc="-50" dirty="0">
              <a:solidFill>
                <a:srgbClr val="4C4C4C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E62A254-7595-1E86-BB70-9A3D707B194D}"/>
              </a:ext>
            </a:extLst>
          </p:cNvPr>
          <p:cNvCxnSpPr>
            <a:cxnSpLocks/>
          </p:cNvCxnSpPr>
          <p:nvPr/>
        </p:nvCxnSpPr>
        <p:spPr>
          <a:xfrm>
            <a:off x="4766842" y="1860555"/>
            <a:ext cx="1080000" cy="0"/>
          </a:xfrm>
          <a:prstGeom prst="line">
            <a:avLst/>
          </a:prstGeom>
          <a:ln w="34925" cap="rnd">
            <a:solidFill>
              <a:srgbClr val="D2B901"/>
            </a:solidFill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AFBE59D-868F-A5D9-93DC-CC96C3E9B717}"/>
              </a:ext>
            </a:extLst>
          </p:cNvPr>
          <p:cNvCxnSpPr>
            <a:cxnSpLocks/>
          </p:cNvCxnSpPr>
          <p:nvPr/>
        </p:nvCxnSpPr>
        <p:spPr>
          <a:xfrm>
            <a:off x="6099802" y="1853634"/>
            <a:ext cx="2520000" cy="0"/>
          </a:xfrm>
          <a:prstGeom prst="line">
            <a:avLst/>
          </a:prstGeom>
          <a:ln w="38100" cap="rnd">
            <a:solidFill>
              <a:srgbClr val="4C4C4C">
                <a:alpha val="50000"/>
              </a:srgbClr>
            </a:solidFill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D889EB3-CF33-FF95-CD9B-5B416710CB22}"/>
              </a:ext>
            </a:extLst>
          </p:cNvPr>
          <p:cNvSpPr txBox="1"/>
          <p:nvPr/>
        </p:nvSpPr>
        <p:spPr>
          <a:xfrm>
            <a:off x="4554023" y="1984283"/>
            <a:ext cx="1138056" cy="30777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12700">
                  <a:solidFill>
                    <a:srgbClr val="D2B901">
                      <a:alpha val="60479"/>
                    </a:srgbClr>
                  </a:solidFill>
                </a:ln>
                <a:solidFill>
                  <a:srgbClr val="D2B90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  <a:cs typeface="Helvetica Neue" panose="02000503000000020004" pitchFamily="2" charset="0"/>
              </a:rPr>
              <a:t>Target</a:t>
            </a:r>
            <a:endParaRPr lang="en-KR" b="1" dirty="0">
              <a:ln w="12700">
                <a:solidFill>
                  <a:srgbClr val="D2B901">
                    <a:alpha val="60479"/>
                  </a:srgbClr>
                </a:solidFill>
              </a:ln>
              <a:solidFill>
                <a:srgbClr val="D2B90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  <a:cs typeface="Helvetica Neue" panose="0200050300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9F38C0-05FA-18CE-0F1C-757B5F680043}"/>
              </a:ext>
            </a:extLst>
          </p:cNvPr>
          <p:cNvSpPr txBox="1"/>
          <p:nvPr/>
        </p:nvSpPr>
        <p:spPr>
          <a:xfrm>
            <a:off x="6049995" y="1981741"/>
            <a:ext cx="2619614" cy="1278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spc="-50" dirty="0">
                <a:solidFill>
                  <a:srgbClr val="494949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우리의 목표는 보호자들이 </a:t>
            </a:r>
            <a:r>
              <a:rPr lang="ko-KR" altLang="en-US" sz="1200" b="1" spc="-50" dirty="0">
                <a:solidFill>
                  <a:srgbClr val="D2B90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걱정 없이 아이들에게 올바른 식사를 제공</a:t>
            </a:r>
            <a:r>
              <a:rPr lang="ko-KR" altLang="en-US" sz="1200" spc="-50" dirty="0">
                <a:solidFill>
                  <a:srgbClr val="494949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할 수 있도록 하여</a:t>
            </a:r>
            <a:r>
              <a:rPr lang="en-US" altLang="ko-KR" sz="1200" spc="-50" dirty="0">
                <a:solidFill>
                  <a:srgbClr val="494949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sz="1200" spc="-50" dirty="0">
                <a:solidFill>
                  <a:srgbClr val="494949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건강한 미래 세대를 기반으로 한 사회의 구축에 기여하는 것입니다</a:t>
            </a:r>
            <a:r>
              <a:rPr lang="en-US" altLang="ko-KR" sz="1200" spc="-50" dirty="0">
                <a:solidFill>
                  <a:srgbClr val="494949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endParaRPr lang="en-KR" sz="1200" spc="-50" dirty="0">
              <a:solidFill>
                <a:srgbClr val="494949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BC0444-7045-88B1-10BE-FD1EAF48ADB7}"/>
              </a:ext>
            </a:extLst>
          </p:cNvPr>
          <p:cNvSpPr txBox="1"/>
          <p:nvPr/>
        </p:nvSpPr>
        <p:spPr>
          <a:xfrm>
            <a:off x="6049995" y="3442380"/>
            <a:ext cx="2569807" cy="103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spc="-50" dirty="0">
                <a:solidFill>
                  <a:srgbClr val="494949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우리의 서비스는 </a:t>
            </a:r>
            <a:r>
              <a:rPr lang="ko-KR" altLang="en-US" sz="1200" b="1" spc="-50" dirty="0">
                <a:solidFill>
                  <a:srgbClr val="D2B90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신뢰성 있고 사용자 중심적인 접근</a:t>
            </a:r>
            <a:r>
              <a:rPr lang="ko-KR" altLang="en-US" sz="1200" spc="-50" dirty="0">
                <a:solidFill>
                  <a:srgbClr val="494949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으로</a:t>
            </a:r>
            <a:r>
              <a:rPr lang="en-US" altLang="ko-KR" sz="1200" spc="-50" dirty="0">
                <a:solidFill>
                  <a:srgbClr val="494949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sz="1200" spc="-50" dirty="0">
                <a:solidFill>
                  <a:srgbClr val="494949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부모들의 어려움을 더욱 덜어주며</a:t>
            </a:r>
            <a:r>
              <a:rPr lang="en-US" altLang="ko-KR" sz="1200" spc="-50" dirty="0">
                <a:solidFill>
                  <a:srgbClr val="494949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sz="1200" spc="-50" dirty="0">
                <a:solidFill>
                  <a:srgbClr val="494949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어린이들의 영양 건강을 최우선으로 여깁니다</a:t>
            </a:r>
            <a:r>
              <a:rPr lang="en-US" altLang="ko-KR" sz="1200" spc="-50" dirty="0">
                <a:solidFill>
                  <a:srgbClr val="494949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endParaRPr lang="en-KR" sz="1200" spc="-50" dirty="0">
              <a:solidFill>
                <a:srgbClr val="494949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33" name="Graphic 32" descr="Group brainstorm with solid fill">
            <a:extLst>
              <a:ext uri="{FF2B5EF4-FFF2-40B4-BE49-F238E27FC236}">
                <a16:creationId xmlns:a16="http://schemas.microsoft.com/office/drawing/2014/main" id="{30F293FB-F6A1-0F86-A6B0-FFB82EF93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542" y="2571750"/>
            <a:ext cx="1017982" cy="1017982"/>
          </a:xfrm>
          <a:prstGeom prst="rect">
            <a:avLst/>
          </a:prstGeom>
        </p:spPr>
      </p:pic>
      <p:pic>
        <p:nvPicPr>
          <p:cNvPr id="35" name="Graphic 34" descr="Bullseye with solid fill">
            <a:extLst>
              <a:ext uri="{FF2B5EF4-FFF2-40B4-BE49-F238E27FC236}">
                <a16:creationId xmlns:a16="http://schemas.microsoft.com/office/drawing/2014/main" id="{32B97454-7DF8-F0C9-FC06-C883E3E43D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49642" y="271385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350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A30A2DF4-9BAF-B980-265D-6F25101BDBC9}"/>
              </a:ext>
            </a:extLst>
          </p:cNvPr>
          <p:cNvGrpSpPr/>
          <p:nvPr/>
        </p:nvGrpSpPr>
        <p:grpSpPr>
          <a:xfrm>
            <a:off x="1817535" y="546652"/>
            <a:ext cx="2937609" cy="4050196"/>
            <a:chOff x="1915071" y="545868"/>
            <a:chExt cx="2937609" cy="4050196"/>
          </a:xfrm>
        </p:grpSpPr>
        <p:pic>
          <p:nvPicPr>
            <p:cNvPr id="25" name="Picture 24" descr="A cartoon of a baby eating&#10;&#10;Description automatically generated">
              <a:extLst>
                <a:ext uri="{FF2B5EF4-FFF2-40B4-BE49-F238E27FC236}">
                  <a16:creationId xmlns:a16="http://schemas.microsoft.com/office/drawing/2014/main" id="{45A08E09-9338-8BFB-09FE-F07386D63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5205" y="1575431"/>
              <a:ext cx="707601" cy="707601"/>
            </a:xfrm>
            <a:prstGeom prst="rect">
              <a:avLst/>
            </a:prstGeom>
          </p:spPr>
        </p:pic>
        <p:pic>
          <p:nvPicPr>
            <p:cNvPr id="20" name="Picture 19" descr="A screenshot of a food&#10;&#10;Description automatically generated">
              <a:extLst>
                <a:ext uri="{FF2B5EF4-FFF2-40B4-BE49-F238E27FC236}">
                  <a16:creationId xmlns:a16="http://schemas.microsoft.com/office/drawing/2014/main" id="{A78AAEFF-3249-8ABE-2ED3-AFAF6A2C4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954" r="83513" b="88333"/>
            <a:stretch/>
          </p:blipFill>
          <p:spPr>
            <a:xfrm>
              <a:off x="2453709" y="2479765"/>
              <a:ext cx="273929" cy="215152"/>
            </a:xfrm>
            <a:prstGeom prst="rect">
              <a:avLst/>
            </a:prstGeom>
          </p:spPr>
        </p:pic>
        <p:pic>
          <p:nvPicPr>
            <p:cNvPr id="14" name="Picture 13" descr="A screenshot of a food&#10;&#10;Description automatically generated">
              <a:extLst>
                <a:ext uri="{FF2B5EF4-FFF2-40B4-BE49-F238E27FC236}">
                  <a16:creationId xmlns:a16="http://schemas.microsoft.com/office/drawing/2014/main" id="{DBD8B648-486E-537B-67D4-C9D45C48BF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3742" b="80402"/>
            <a:stretch/>
          </p:blipFill>
          <p:spPr>
            <a:xfrm>
              <a:off x="2412806" y="2792468"/>
              <a:ext cx="1661456" cy="220531"/>
            </a:xfrm>
            <a:prstGeom prst="rect">
              <a:avLst/>
            </a:prstGeom>
          </p:spPr>
        </p:pic>
        <p:pic>
          <p:nvPicPr>
            <p:cNvPr id="12" name="Picture 11" descr="A screenshot of a food&#10;&#10;Description automatically generated">
              <a:extLst>
                <a:ext uri="{FF2B5EF4-FFF2-40B4-BE49-F238E27FC236}">
                  <a16:creationId xmlns:a16="http://schemas.microsoft.com/office/drawing/2014/main" id="{70929AB4-C4E4-278C-3D82-4BD4E07F21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8090" b="95286"/>
            <a:stretch/>
          </p:blipFill>
          <p:spPr>
            <a:xfrm>
              <a:off x="3601780" y="747539"/>
              <a:ext cx="530156" cy="177511"/>
            </a:xfrm>
            <a:prstGeom prst="rect">
              <a:avLst/>
            </a:prstGeom>
          </p:spPr>
        </p:pic>
        <p:pic>
          <p:nvPicPr>
            <p:cNvPr id="11" name="Picture 10" descr="A screenshot of a food&#10;&#10;Description automatically generated">
              <a:extLst>
                <a:ext uri="{FF2B5EF4-FFF2-40B4-BE49-F238E27FC236}">
                  <a16:creationId xmlns:a16="http://schemas.microsoft.com/office/drawing/2014/main" id="{7FE225B8-D1E1-238D-0E2F-3BDC475093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r="69156" b="95516"/>
            <a:stretch/>
          </p:blipFill>
          <p:spPr>
            <a:xfrm>
              <a:off x="2370205" y="747539"/>
              <a:ext cx="512466" cy="168825"/>
            </a:xfrm>
            <a:prstGeom prst="rect">
              <a:avLst/>
            </a:prstGeom>
          </p:spPr>
        </p:pic>
        <p:pic>
          <p:nvPicPr>
            <p:cNvPr id="9" name="Picture 8" descr="A screenshot of a food&#10;&#10;Description automatically generated">
              <a:extLst>
                <a:ext uri="{FF2B5EF4-FFF2-40B4-BE49-F238E27FC236}">
                  <a16:creationId xmlns:a16="http://schemas.microsoft.com/office/drawing/2014/main" id="{13CF8080-91E0-2616-7520-6B209E4AE6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6583" b="4486"/>
            <a:stretch/>
          </p:blipFill>
          <p:spPr>
            <a:xfrm>
              <a:off x="2350109" y="3677803"/>
              <a:ext cx="1786851" cy="713134"/>
            </a:xfrm>
            <a:prstGeom prst="rect">
              <a:avLst/>
            </a:prstGeom>
          </p:spPr>
        </p:pic>
        <p:pic>
          <p:nvPicPr>
            <p:cNvPr id="7" name="Picture 6" descr="A black cell phone with a black background&#10;&#10;Description automatically generated">
              <a:extLst>
                <a:ext uri="{FF2B5EF4-FFF2-40B4-BE49-F238E27FC236}">
                  <a16:creationId xmlns:a16="http://schemas.microsoft.com/office/drawing/2014/main" id="{C44802F1-C30C-8EF8-34AD-55A8E32D7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15071" y="545868"/>
              <a:ext cx="2656929" cy="4050196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15F3346-18C7-11F9-F728-CAAB1D52D318}"/>
                </a:ext>
              </a:extLst>
            </p:cNvPr>
            <p:cNvGrpSpPr/>
            <p:nvPr/>
          </p:nvGrpSpPr>
          <p:grpSpPr>
            <a:xfrm>
              <a:off x="2537614" y="3002241"/>
              <a:ext cx="1411840" cy="664804"/>
              <a:chOff x="5576335" y="3532458"/>
              <a:chExt cx="1411840" cy="66480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511F6C9-01A0-769C-4DC1-CE2979940D79}"/>
                  </a:ext>
                </a:extLst>
              </p:cNvPr>
              <p:cNvGrpSpPr/>
              <p:nvPr/>
            </p:nvGrpSpPr>
            <p:grpSpPr>
              <a:xfrm>
                <a:off x="5579510" y="3532458"/>
                <a:ext cx="1408665" cy="664804"/>
                <a:chOff x="5735085" y="3542715"/>
                <a:chExt cx="1408665" cy="664804"/>
              </a:xfrm>
              <a:effectLst/>
            </p:grpSpPr>
            <p:pic>
              <p:nvPicPr>
                <p:cNvPr id="13" name="Picture 12" descr="A screenshot of a food&#10;&#10;Description automatically generated">
                  <a:extLst>
                    <a:ext uri="{FF2B5EF4-FFF2-40B4-BE49-F238E27FC236}">
                      <a16:creationId xmlns:a16="http://schemas.microsoft.com/office/drawing/2014/main" id="{C0F1434D-71F7-1AB9-9186-55ABC1CFC6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210" t="58304" r="10005" b="26075"/>
                <a:stretch/>
              </p:blipFill>
              <p:spPr>
                <a:xfrm>
                  <a:off x="5735085" y="3619234"/>
                  <a:ext cx="1408665" cy="588285"/>
                </a:xfrm>
                <a:prstGeom prst="rect">
                  <a:avLst/>
                </a:prstGeom>
              </p:spPr>
            </p:pic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E6AAB74E-ECB8-BAE8-E6D8-0FF69D1F698E}"/>
                    </a:ext>
                  </a:extLst>
                </p:cNvPr>
                <p:cNvSpPr/>
                <p:nvPr/>
              </p:nvSpPr>
              <p:spPr>
                <a:xfrm>
                  <a:off x="6886695" y="3542715"/>
                  <a:ext cx="210427" cy="1530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6598717E-3D26-A4AC-587E-E36B37EB4771}"/>
                    </a:ext>
                  </a:extLst>
                </p:cNvPr>
                <p:cNvSpPr/>
                <p:nvPr/>
              </p:nvSpPr>
              <p:spPr>
                <a:xfrm>
                  <a:off x="5784970" y="3726865"/>
                  <a:ext cx="558680" cy="1530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R"/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994E898-351F-B115-67CA-A52D4878C81F}"/>
                  </a:ext>
                </a:extLst>
              </p:cNvPr>
              <p:cNvSpPr txBox="1"/>
              <p:nvPr/>
            </p:nvSpPr>
            <p:spPr>
              <a:xfrm>
                <a:off x="5576335" y="3689521"/>
                <a:ext cx="716570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b="1" i="0" dirty="0">
                    <a:solidFill>
                      <a:srgbClr val="000000"/>
                    </a:solidFill>
                    <a:effectLst/>
                    <a:latin typeface="noto"/>
                  </a:rPr>
                  <a:t>Beef </a:t>
                </a:r>
                <a:r>
                  <a:rPr lang="en-US" sz="500" b="1" dirty="0">
                    <a:latin typeface="noto"/>
                  </a:rPr>
                  <a:t>P</a:t>
                </a:r>
                <a:r>
                  <a:rPr lang="en-US" sz="500" b="1" i="0" dirty="0">
                    <a:solidFill>
                      <a:srgbClr val="000000"/>
                    </a:solidFill>
                    <a:effectLst/>
                    <a:latin typeface="noto"/>
                  </a:rPr>
                  <a:t>orridge</a:t>
                </a:r>
                <a:endParaRPr lang="en-KR" sz="500" b="1" dirty="0"/>
              </a:p>
            </p:txBody>
          </p:sp>
        </p:grpSp>
        <p:pic>
          <p:nvPicPr>
            <p:cNvPr id="21" name="Picture 20" descr="A screenshot of a food&#10;&#10;Description automatically generated">
              <a:extLst>
                <a:ext uri="{FF2B5EF4-FFF2-40B4-BE49-F238E27FC236}">
                  <a16:creationId xmlns:a16="http://schemas.microsoft.com/office/drawing/2014/main" id="{AC53295C-F1F8-5EC5-A40E-7416ED7B19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015" t="5624" b="87521"/>
            <a:stretch/>
          </p:blipFill>
          <p:spPr>
            <a:xfrm>
              <a:off x="3684220" y="2474385"/>
              <a:ext cx="365276" cy="25818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3FEEC4A-8D01-AF52-0A8F-8C42E0B47414}"/>
                </a:ext>
              </a:extLst>
            </p:cNvPr>
            <p:cNvSpPr txBox="1"/>
            <p:nvPr/>
          </p:nvSpPr>
          <p:spPr>
            <a:xfrm>
              <a:off x="2448346" y="1150599"/>
              <a:ext cx="2404334" cy="319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700" b="1" dirty="0">
                  <a:latin typeface="Century Gothic" panose="020B0502020202020204" pitchFamily="34" charset="0"/>
                  <a:ea typeface="Apple Symbols" panose="02000000000000000000" pitchFamily="2" charset="-79"/>
                  <a:cs typeface="Apple Symbols" panose="02000000000000000000" pitchFamily="2" charset="-79"/>
                </a:rPr>
                <a:t>R</a:t>
              </a:r>
              <a:r>
                <a:rPr lang="en-US" sz="700" b="1" dirty="0">
                  <a:solidFill>
                    <a:srgbClr val="000000"/>
                  </a:solidFill>
                  <a:effectLst/>
                  <a:latin typeface="Century Gothic" panose="020B0502020202020204" pitchFamily="34" charset="0"/>
                  <a:ea typeface="Apple Symbols" panose="02000000000000000000" pitchFamily="2" charset="-79"/>
                  <a:cs typeface="Apple Symbols" panose="02000000000000000000" pitchFamily="2" charset="-79"/>
                </a:rPr>
                <a:t>ecommendation service</a:t>
              </a:r>
            </a:p>
            <a:p>
              <a:pPr>
                <a:lnSpc>
                  <a:spcPct val="110000"/>
                </a:lnSpc>
              </a:pPr>
              <a:r>
                <a:rPr lang="en-US" sz="700" b="1" dirty="0">
                  <a:solidFill>
                    <a:srgbClr val="000000"/>
                  </a:solidFill>
                  <a:effectLst/>
                  <a:latin typeface="Century Gothic" panose="020B0502020202020204" pitchFamily="34" charset="0"/>
                  <a:ea typeface="Apple Symbols" panose="02000000000000000000" pitchFamily="2" charset="-79"/>
                  <a:cs typeface="Apple Symbols" panose="02000000000000000000" pitchFamily="2" charset="-79"/>
                </a:rPr>
                <a:t>of meals for</a:t>
              </a:r>
              <a:r>
                <a:rPr lang="ko-KR" altLang="en-US" sz="700" b="1" dirty="0">
                  <a:solidFill>
                    <a:srgbClr val="000000"/>
                  </a:solidFill>
                  <a:effectLst/>
                  <a:latin typeface="Century Gothic" panose="020B0502020202020204" pitchFamily="34" charset="0"/>
                  <a:ea typeface="BM HANNA 11yrs old OTF" panose="020B0600000101010101" pitchFamily="34" charset="-127"/>
                  <a:cs typeface="Apple Symbols" panose="02000000000000000000" pitchFamily="2" charset="-79"/>
                </a:rPr>
                <a:t> </a:t>
              </a:r>
              <a:r>
                <a:rPr lang="en-US" sz="700" b="1" dirty="0">
                  <a:solidFill>
                    <a:srgbClr val="000000"/>
                  </a:solidFill>
                  <a:effectLst/>
                  <a:latin typeface="Century Gothic" panose="020B0502020202020204" pitchFamily="34" charset="0"/>
                  <a:ea typeface="Apple Symbols" panose="02000000000000000000" pitchFamily="2" charset="-79"/>
                  <a:cs typeface="Apple Symbols" panose="02000000000000000000" pitchFamily="2" charset="-79"/>
                </a:rPr>
                <a:t>toddlers</a:t>
              </a:r>
              <a:endParaRPr lang="en-KR" sz="700" b="1" dirty="0"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7B7CF6A-1B1B-10EB-F50D-CF83472846F5}"/>
                </a:ext>
              </a:extLst>
            </p:cNvPr>
            <p:cNvSpPr/>
            <p:nvPr/>
          </p:nvSpPr>
          <p:spPr>
            <a:xfrm>
              <a:off x="3172757" y="1689403"/>
              <a:ext cx="671979" cy="43088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200" b="1" dirty="0" err="1">
                  <a:ln w="12700">
                    <a:noFill/>
                    <a:prstDash val="solid"/>
                  </a:ln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8000">
                        <a:schemeClr val="accent4">
                          <a:lumMod val="0"/>
                          <a:lumOff val="100000"/>
                        </a:schemeClr>
                      </a:gs>
                      <a:gs pos="100000">
                        <a:schemeClr val="accent4">
                          <a:lumMod val="100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effectLst>
                    <a:outerShdw dist="127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kipl</a:t>
              </a:r>
              <a:endParaRPr lang="en-US" sz="2200" b="1" cap="none" spc="0" dirty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8000">
                      <a:schemeClr val="accent4">
                        <a:lumMod val="0"/>
                        <a:lumOff val="100000"/>
                      </a:schemeClr>
                    </a:gs>
                    <a:gs pos="100000">
                      <a:schemeClr val="accent4">
                        <a:lumMod val="100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effectLst>
                  <a:outerShdw dist="127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99B5D94-2187-07D4-290F-F7DAF3F35A56}"/>
              </a:ext>
            </a:extLst>
          </p:cNvPr>
          <p:cNvSpPr txBox="1"/>
          <p:nvPr/>
        </p:nvSpPr>
        <p:spPr>
          <a:xfrm>
            <a:off x="4755144" y="2029652"/>
            <a:ext cx="3191774" cy="3693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ko-KR" altLang="en-US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지금까지 </a:t>
            </a:r>
            <a:r>
              <a:rPr lang="ko-KR" altLang="en-US" sz="1800" b="1" dirty="0" err="1">
                <a:solidFill>
                  <a:srgbClr val="8EB6F9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키플</a:t>
            </a:r>
            <a:r>
              <a:rPr lang="ko-KR" altLang="en-US" b="1" dirty="0" err="1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이었습니다</a:t>
            </a:r>
            <a:r>
              <a:rPr lang="en-US" altLang="ko-KR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.</a:t>
            </a:r>
            <a:endParaRPr lang="en-KR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40EDE4-A90E-FECA-2B7B-7EE08C3323C9}"/>
              </a:ext>
            </a:extLst>
          </p:cNvPr>
          <p:cNvSpPr txBox="1"/>
          <p:nvPr/>
        </p:nvSpPr>
        <p:spPr>
          <a:xfrm>
            <a:off x="4729744" y="2458465"/>
            <a:ext cx="3181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감사합니다</a:t>
            </a:r>
            <a:r>
              <a:rPr lang="en-US" altLang="ko-KR" sz="4000" b="1" dirty="0"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!</a:t>
            </a:r>
            <a:endParaRPr lang="en-KR" sz="4000" b="1" dirty="0"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67823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E0E78239-91E7-35E1-1790-E318C74A34E2}"/>
              </a:ext>
            </a:extLst>
          </p:cNvPr>
          <p:cNvSpPr/>
          <p:nvPr/>
        </p:nvSpPr>
        <p:spPr>
          <a:xfrm>
            <a:off x="3415475" y="1881387"/>
            <a:ext cx="2863273" cy="2669309"/>
          </a:xfrm>
          <a:prstGeom prst="ellipse">
            <a:avLst/>
          </a:prstGeom>
          <a:solidFill>
            <a:srgbClr val="F0B6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86F75AD-7276-8311-3216-38300C9DE0DB}"/>
              </a:ext>
            </a:extLst>
          </p:cNvPr>
          <p:cNvSpPr/>
          <p:nvPr/>
        </p:nvSpPr>
        <p:spPr>
          <a:xfrm>
            <a:off x="2895909" y="336694"/>
            <a:ext cx="2863273" cy="2669309"/>
          </a:xfrm>
          <a:prstGeom prst="ellipse">
            <a:avLst/>
          </a:prstGeom>
          <a:solidFill>
            <a:srgbClr val="DC42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E2CD694-37BF-056B-F73C-7A9906F5E39C}"/>
              </a:ext>
            </a:extLst>
          </p:cNvPr>
          <p:cNvSpPr/>
          <p:nvPr/>
        </p:nvSpPr>
        <p:spPr>
          <a:xfrm>
            <a:off x="1983838" y="1530709"/>
            <a:ext cx="2863273" cy="2669309"/>
          </a:xfrm>
          <a:prstGeom prst="ellipse">
            <a:avLst/>
          </a:prstGeom>
          <a:solidFill>
            <a:srgbClr val="457A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AA5B35-3929-FB34-D5BB-5D2BB6C3AE8F}"/>
              </a:ext>
            </a:extLst>
          </p:cNvPr>
          <p:cNvSpPr/>
          <p:nvPr/>
        </p:nvSpPr>
        <p:spPr>
          <a:xfrm>
            <a:off x="4284576" y="1180032"/>
            <a:ext cx="2863273" cy="2669309"/>
          </a:xfrm>
          <a:prstGeom prst="ellipse">
            <a:avLst/>
          </a:prstGeom>
          <a:solidFill>
            <a:srgbClr val="34A05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4A1AB9-B260-DC00-6BA2-31F318E39324}"/>
              </a:ext>
            </a:extLst>
          </p:cNvPr>
          <p:cNvSpPr txBox="1"/>
          <p:nvPr/>
        </p:nvSpPr>
        <p:spPr>
          <a:xfrm>
            <a:off x="2981367" y="1499024"/>
            <a:ext cx="31812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spc="110" dirty="0">
                <a:solidFill>
                  <a:srgbClr val="FFFFFF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Q&amp;A</a:t>
            </a:r>
            <a:endParaRPr lang="en-KR" sz="6000" b="1" spc="110" dirty="0">
              <a:solidFill>
                <a:srgbClr val="FFFFFF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FE4A1FC-E602-CBFD-997A-1E1777FFC059}"/>
              </a:ext>
            </a:extLst>
          </p:cNvPr>
          <p:cNvCxnSpPr/>
          <p:nvPr/>
        </p:nvCxnSpPr>
        <p:spPr>
          <a:xfrm>
            <a:off x="2408767" y="2664110"/>
            <a:ext cx="4330700" cy="0"/>
          </a:xfrm>
          <a:prstGeom prst="line">
            <a:avLst/>
          </a:prstGeom>
          <a:ln w="25400">
            <a:solidFill>
              <a:schemeClr val="tx1">
                <a:alpha val="60381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839161F-F9FB-EF7D-B7D1-29B4FDC9ABA2}"/>
              </a:ext>
            </a:extLst>
          </p:cNvPr>
          <p:cNvSpPr txBox="1"/>
          <p:nvPr/>
        </p:nvSpPr>
        <p:spPr>
          <a:xfrm>
            <a:off x="2219325" y="2877894"/>
            <a:ext cx="4686877" cy="51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Apple Symbols" panose="02000000000000000000" pitchFamily="2" charset="-79"/>
              </a:rPr>
              <a:t>R</a:t>
            </a:r>
            <a:r>
              <a:rPr lang="en-US" sz="1200" dirty="0">
                <a:solidFill>
                  <a:schemeClr val="bg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Apple Symbols" panose="02000000000000000000" pitchFamily="2" charset="-79"/>
              </a:rPr>
              <a:t>ecommendation service of meals for</a:t>
            </a:r>
            <a:r>
              <a:rPr lang="ko-KR" altLang="en-US" sz="1200" dirty="0">
                <a:solidFill>
                  <a:schemeClr val="bg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Apple Symbols" panose="02000000000000000000" pitchFamily="2" charset="-79"/>
              </a:rPr>
              <a:t> </a:t>
            </a:r>
            <a:r>
              <a:rPr lang="en-US" sz="1200" dirty="0">
                <a:solidFill>
                  <a:schemeClr val="bg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Apple Symbols" panose="02000000000000000000" pitchFamily="2" charset="-79"/>
              </a:rPr>
              <a:t>toddlers, </a:t>
            </a:r>
            <a:r>
              <a:rPr lang="en-US" b="1" dirty="0" err="1">
                <a:solidFill>
                  <a:schemeClr val="bg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Apple Symbols" panose="02000000000000000000" pitchFamily="2" charset="-79"/>
              </a:rPr>
              <a:t>kipl</a:t>
            </a:r>
            <a:endParaRPr lang="en-KR" b="1" dirty="0">
              <a:solidFill>
                <a:schemeClr val="bg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cs typeface="Apple Symbols" panose="02000000000000000000" pitchFamily="2" charset="-79"/>
            </a:endParaRPr>
          </a:p>
          <a:p>
            <a:pPr algn="ctr"/>
            <a:endParaRPr lang="en-KR" sz="1200" dirty="0"/>
          </a:p>
        </p:txBody>
      </p:sp>
    </p:spTree>
    <p:extLst>
      <p:ext uri="{BB962C8B-B14F-4D97-AF65-F5344CB8AC3E}">
        <p14:creationId xmlns:p14="http://schemas.microsoft.com/office/powerpoint/2010/main" val="1273423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/>
          <p:nvPr/>
        </p:nvSpPr>
        <p:spPr>
          <a:xfrm>
            <a:off x="-9150" y="0"/>
            <a:ext cx="923400" cy="5143500"/>
          </a:xfrm>
          <a:prstGeom prst="rect">
            <a:avLst/>
          </a:prstGeom>
          <a:solidFill>
            <a:srgbClr val="6298EE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7"/>
          <p:cNvSpPr/>
          <p:nvPr/>
        </p:nvSpPr>
        <p:spPr>
          <a:xfrm>
            <a:off x="91450" y="911725"/>
            <a:ext cx="1051500" cy="914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9708" y="2401519"/>
            <a:ext cx="4420054" cy="2864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806" y="1117279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5" name="Google Shape;9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797" y="2136851"/>
            <a:ext cx="502919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6" name="Google Shape;9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578" y="4175996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7" name="Google Shape;9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6587" y="3156424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8" name="Google Shape;98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5690" y="235242"/>
            <a:ext cx="455125" cy="36576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C64224-1A30-263B-8F49-16AC63017EEF}"/>
              </a:ext>
            </a:extLst>
          </p:cNvPr>
          <p:cNvSpPr txBox="1"/>
          <p:nvPr/>
        </p:nvSpPr>
        <p:spPr>
          <a:xfrm>
            <a:off x="5965558" y="733942"/>
            <a:ext cx="13451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박지환</a:t>
            </a:r>
          </a:p>
        </p:txBody>
      </p:sp>
      <p:grpSp>
        <p:nvGrpSpPr>
          <p:cNvPr id="6" name="그룹 1029">
            <a:extLst>
              <a:ext uri="{FF2B5EF4-FFF2-40B4-BE49-F238E27FC236}">
                <a16:creationId xmlns:a16="http://schemas.microsoft.com/office/drawing/2014/main" id="{37B3CBFD-D8AF-1EFD-91AA-6CB4B961000D}"/>
              </a:ext>
            </a:extLst>
          </p:cNvPr>
          <p:cNvGrpSpPr/>
          <p:nvPr/>
        </p:nvGrpSpPr>
        <p:grpSpPr>
          <a:xfrm>
            <a:off x="1391588" y="1576429"/>
            <a:ext cx="3723337" cy="1498635"/>
            <a:chOff x="1996324" y="2585404"/>
            <a:chExt cx="4105866" cy="1593589"/>
          </a:xfrm>
        </p:grpSpPr>
        <p:grpSp>
          <p:nvGrpSpPr>
            <p:cNvPr id="7" name="그룹 1002">
              <a:extLst>
                <a:ext uri="{FF2B5EF4-FFF2-40B4-BE49-F238E27FC236}">
                  <a16:creationId xmlns:a16="http://schemas.microsoft.com/office/drawing/2014/main" id="{3F0A189E-5530-E9B2-74F8-944D85C57CF4}"/>
                </a:ext>
              </a:extLst>
            </p:cNvPr>
            <p:cNvGrpSpPr/>
            <p:nvPr/>
          </p:nvGrpSpPr>
          <p:grpSpPr>
            <a:xfrm>
              <a:off x="1996324" y="2585404"/>
              <a:ext cx="3880965" cy="410237"/>
              <a:chOff x="6998685" y="1209907"/>
              <a:chExt cx="4763763" cy="931747"/>
            </a:xfrm>
          </p:grpSpPr>
          <p:pic>
            <p:nvPicPr>
              <p:cNvPr id="13" name="Object 5">
                <a:extLst>
                  <a:ext uri="{FF2B5EF4-FFF2-40B4-BE49-F238E27FC236}">
                    <a16:creationId xmlns:a16="http://schemas.microsoft.com/office/drawing/2014/main" id="{289650E4-E73B-5B18-5D4D-E64831174D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998685" y="1209907"/>
                <a:ext cx="4763763" cy="931747"/>
              </a:xfrm>
              <a:prstGeom prst="rect">
                <a:avLst/>
              </a:prstGeom>
            </p:spPr>
          </p:pic>
        </p:grpSp>
        <p:sp>
          <p:nvSpPr>
            <p:cNvPr id="8" name="Object 25">
              <a:extLst>
                <a:ext uri="{FF2B5EF4-FFF2-40B4-BE49-F238E27FC236}">
                  <a16:creationId xmlns:a16="http://schemas.microsoft.com/office/drawing/2014/main" id="{4FAD86AC-D903-BAD4-4973-5F73C8462795}"/>
                </a:ext>
              </a:extLst>
            </p:cNvPr>
            <p:cNvSpPr txBox="1"/>
            <p:nvPr/>
          </p:nvSpPr>
          <p:spPr>
            <a:xfrm>
              <a:off x="2142414" y="2606553"/>
              <a:ext cx="645520" cy="49399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Pretendard Medium" pitchFamily="34" charset="0"/>
                </a:rPr>
                <a:t>01</a:t>
              </a:r>
              <a:endParaRPr 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CB7244B-6714-9E42-D72E-B14E245DBDFC}"/>
                </a:ext>
              </a:extLst>
            </p:cNvPr>
            <p:cNvSpPr txBox="1"/>
            <p:nvPr/>
          </p:nvSpPr>
          <p:spPr>
            <a:xfrm>
              <a:off x="3561373" y="2587185"/>
              <a:ext cx="2116521" cy="425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Google Cloud</a:t>
              </a:r>
              <a:endParaRPr lang="ko-KR" altLang="en-US" sz="2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grpSp>
          <p:nvGrpSpPr>
            <p:cNvPr id="10" name="그룹 1005">
              <a:extLst>
                <a:ext uri="{FF2B5EF4-FFF2-40B4-BE49-F238E27FC236}">
                  <a16:creationId xmlns:a16="http://schemas.microsoft.com/office/drawing/2014/main" id="{86CF4DE6-21C6-5BD3-E5B9-098F99570744}"/>
                </a:ext>
              </a:extLst>
            </p:cNvPr>
            <p:cNvGrpSpPr/>
            <p:nvPr/>
          </p:nvGrpSpPr>
          <p:grpSpPr>
            <a:xfrm>
              <a:off x="1996511" y="3062524"/>
              <a:ext cx="3877149" cy="1116469"/>
              <a:chOff x="6998685" y="5106808"/>
              <a:chExt cx="7048466" cy="2136428"/>
            </a:xfrm>
            <a:solidFill>
              <a:schemeClr val="bg1"/>
            </a:solidFill>
          </p:grpSpPr>
          <p:pic>
            <p:nvPicPr>
              <p:cNvPr id="12" name="Object 14">
                <a:extLst>
                  <a:ext uri="{FF2B5EF4-FFF2-40B4-BE49-F238E27FC236}">
                    <a16:creationId xmlns:a16="http://schemas.microsoft.com/office/drawing/2014/main" id="{AB40FFEB-1EAD-7CEE-8511-819F87E68D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998685" y="5106808"/>
                <a:ext cx="7048466" cy="21364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FDBDD9C-A48C-518C-559E-7C999372E303}"/>
                </a:ext>
              </a:extLst>
            </p:cNvPr>
            <p:cNvSpPr txBox="1"/>
            <p:nvPr/>
          </p:nvSpPr>
          <p:spPr>
            <a:xfrm>
              <a:off x="2027809" y="3056517"/>
              <a:ext cx="4074381" cy="1040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20000"/>
                </a:lnSpc>
                <a:buFont typeface="Wingdings" pitchFamily="2" charset="2"/>
                <a:buChar char="q"/>
              </a:pPr>
              <a:r>
                <a:rPr lang="en-US" altLang="ko-KR" sz="1550" spc="-5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Compute Engine &amp; IAM</a:t>
              </a:r>
            </a:p>
            <a:p>
              <a:pPr marL="342900" indent="-342900">
                <a:lnSpc>
                  <a:spcPct val="120000"/>
                </a:lnSpc>
                <a:buFont typeface="Wingdings" pitchFamily="2" charset="2"/>
                <a:buChar char="q"/>
              </a:pPr>
              <a:r>
                <a:rPr lang="en-US" altLang="ko-KR" sz="1550" spc="-5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Network</a:t>
              </a:r>
            </a:p>
            <a:p>
              <a:pPr marL="342900" indent="-342900">
                <a:lnSpc>
                  <a:spcPct val="120000"/>
                </a:lnSpc>
                <a:buFont typeface="Wingdings" pitchFamily="2" charset="2"/>
                <a:buChar char="q"/>
              </a:pPr>
              <a:r>
                <a:rPr lang="en-US" altLang="ko-KR" sz="1550" spc="-5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Logging &amp; Monitoring (</a:t>
              </a:r>
              <a:r>
                <a:rPr lang="en-US" altLang="ko-KR" sz="1550" spc="-50" dirty="0" err="1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Stackdriver</a:t>
              </a:r>
              <a:r>
                <a:rPr lang="en-US" altLang="ko-KR" sz="1550" spc="-5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)</a:t>
              </a:r>
            </a:p>
          </p:txBody>
        </p:sp>
      </p:grpSp>
      <p:grpSp>
        <p:nvGrpSpPr>
          <p:cNvPr id="14" name="그룹 1044">
            <a:extLst>
              <a:ext uri="{FF2B5EF4-FFF2-40B4-BE49-F238E27FC236}">
                <a16:creationId xmlns:a16="http://schemas.microsoft.com/office/drawing/2014/main" id="{57D88692-F361-B92C-D61B-C1C6C443DD32}"/>
              </a:ext>
            </a:extLst>
          </p:cNvPr>
          <p:cNvGrpSpPr/>
          <p:nvPr/>
        </p:nvGrpSpPr>
        <p:grpSpPr>
          <a:xfrm>
            <a:off x="1386154" y="3110306"/>
            <a:ext cx="3777950" cy="1628981"/>
            <a:chOff x="205996" y="5899131"/>
            <a:chExt cx="4230130" cy="2011206"/>
          </a:xfrm>
        </p:grpSpPr>
        <p:grpSp>
          <p:nvGrpSpPr>
            <p:cNvPr id="15" name="그룹 1004">
              <a:extLst>
                <a:ext uri="{FF2B5EF4-FFF2-40B4-BE49-F238E27FC236}">
                  <a16:creationId xmlns:a16="http://schemas.microsoft.com/office/drawing/2014/main" id="{747CB6C1-1170-7BB7-9C88-E7830171C832}"/>
                </a:ext>
              </a:extLst>
            </p:cNvPr>
            <p:cNvGrpSpPr/>
            <p:nvPr/>
          </p:nvGrpSpPr>
          <p:grpSpPr>
            <a:xfrm>
              <a:off x="205996" y="5899131"/>
              <a:ext cx="3936748" cy="466966"/>
              <a:chOff x="4824893" y="7453620"/>
              <a:chExt cx="4836527" cy="838201"/>
            </a:xfrm>
          </p:grpSpPr>
          <p:pic>
            <p:nvPicPr>
              <p:cNvPr id="20" name="Object 11">
                <a:extLst>
                  <a:ext uri="{FF2B5EF4-FFF2-40B4-BE49-F238E27FC236}">
                    <a16:creationId xmlns:a16="http://schemas.microsoft.com/office/drawing/2014/main" id="{4061CE07-AD0A-20DB-E3C6-4484F677BE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824893" y="7453620"/>
                <a:ext cx="4836527" cy="838201"/>
              </a:xfrm>
              <a:prstGeom prst="rect">
                <a:avLst/>
              </a:prstGeom>
            </p:spPr>
          </p:pic>
        </p:grpSp>
        <p:grpSp>
          <p:nvGrpSpPr>
            <p:cNvPr id="16" name="그룹 1005">
              <a:extLst>
                <a:ext uri="{FF2B5EF4-FFF2-40B4-BE49-F238E27FC236}">
                  <a16:creationId xmlns:a16="http://schemas.microsoft.com/office/drawing/2014/main" id="{1F4D2F42-ED33-041D-E764-D54295ED3562}"/>
                </a:ext>
              </a:extLst>
            </p:cNvPr>
            <p:cNvGrpSpPr/>
            <p:nvPr/>
          </p:nvGrpSpPr>
          <p:grpSpPr>
            <a:xfrm>
              <a:off x="219013" y="6359860"/>
              <a:ext cx="3923730" cy="1550477"/>
              <a:chOff x="3775921" y="8476109"/>
              <a:chExt cx="7133148" cy="2966928"/>
            </a:xfrm>
            <a:solidFill>
              <a:schemeClr val="bg1"/>
            </a:solidFill>
          </p:grpSpPr>
          <p:pic>
            <p:nvPicPr>
              <p:cNvPr id="19" name="Object 14">
                <a:extLst>
                  <a:ext uri="{FF2B5EF4-FFF2-40B4-BE49-F238E27FC236}">
                    <a16:creationId xmlns:a16="http://schemas.microsoft.com/office/drawing/2014/main" id="{017C8DAD-A9C8-08B8-821D-09F247C12D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775921" y="8476109"/>
                <a:ext cx="7133148" cy="29669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</p:pic>
        </p:grpSp>
        <p:sp>
          <p:nvSpPr>
            <p:cNvPr id="17" name="Object 28">
              <a:extLst>
                <a:ext uri="{FF2B5EF4-FFF2-40B4-BE49-F238E27FC236}">
                  <a16:creationId xmlns:a16="http://schemas.microsoft.com/office/drawing/2014/main" id="{26BD6631-8BC6-0A26-F313-805D60C25ED3}"/>
                </a:ext>
              </a:extLst>
            </p:cNvPr>
            <p:cNvSpPr txBox="1"/>
            <p:nvPr/>
          </p:nvSpPr>
          <p:spPr>
            <a:xfrm>
              <a:off x="371194" y="5929959"/>
              <a:ext cx="633884" cy="49399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  <a:cs typeface="Pretendard Medium" pitchFamily="34" charset="0"/>
                </a:rPr>
                <a:t>02</a:t>
              </a:r>
              <a:endParaRPr 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8" name="Object 29">
              <a:extLst>
                <a:ext uri="{FF2B5EF4-FFF2-40B4-BE49-F238E27FC236}">
                  <a16:creationId xmlns:a16="http://schemas.microsoft.com/office/drawing/2014/main" id="{E3FBFE2F-68B7-ED70-D193-B6F5244EAA06}"/>
                </a:ext>
              </a:extLst>
            </p:cNvPr>
            <p:cNvSpPr txBox="1"/>
            <p:nvPr/>
          </p:nvSpPr>
          <p:spPr>
            <a:xfrm>
              <a:off x="1777478" y="5915934"/>
              <a:ext cx="2658648" cy="49399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Architecture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9E621AE-12B7-34ED-2429-F553A64846D8}"/>
              </a:ext>
            </a:extLst>
          </p:cNvPr>
          <p:cNvSpPr txBox="1"/>
          <p:nvPr/>
        </p:nvSpPr>
        <p:spPr>
          <a:xfrm>
            <a:off x="1420140" y="3523769"/>
            <a:ext cx="3487547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ko-KR" altLang="en-US" sz="1600" spc="-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서비스 아키텍처 클라우드 플로우</a:t>
            </a:r>
            <a:endParaRPr lang="en-US" altLang="ko-KR" sz="1600" spc="-5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342900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ko-KR" altLang="en-US" sz="1600" spc="-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프로젝트 조직화</a:t>
            </a:r>
            <a:endParaRPr lang="en-US" altLang="ko-KR" sz="1600" spc="-5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342900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ko-KR" altLang="en-US" sz="1600" spc="-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네트워크 트래픽 모니터링</a:t>
            </a:r>
            <a:endParaRPr lang="en-US" altLang="ko-KR" sz="1600" spc="-5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342900" indent="-342900">
              <a:lnSpc>
                <a:spcPct val="120000"/>
              </a:lnSpc>
              <a:buFont typeface="Wingdings" pitchFamily="2" charset="2"/>
              <a:buChar char="q"/>
            </a:pPr>
            <a:r>
              <a:rPr lang="ko-KR" altLang="en-US" sz="1600" spc="-5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비정상적 트래픽 트리거</a:t>
            </a:r>
            <a:endParaRPr lang="en-US" altLang="ko-KR" sz="1600" spc="-5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25443C-B458-3BC0-3D99-DD9385ECF361}"/>
              </a:ext>
            </a:extLst>
          </p:cNvPr>
          <p:cNvSpPr txBox="1"/>
          <p:nvPr/>
        </p:nvSpPr>
        <p:spPr>
          <a:xfrm>
            <a:off x="1310458" y="362545"/>
            <a:ext cx="4445566" cy="1015663"/>
          </a:xfrm>
          <a:prstGeom prst="rect">
            <a:avLst/>
          </a:prstGeom>
          <a:noFill/>
          <a:effectLst>
            <a:outerShdw blurRad="50800" dist="12700" dir="2700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6000" spc="-50" dirty="0">
                <a:solidFill>
                  <a:srgbClr val="6298E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Management</a:t>
            </a:r>
            <a:endParaRPr lang="ko-KR" altLang="en-US" sz="6000" spc="-50" dirty="0">
              <a:solidFill>
                <a:srgbClr val="6298EE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/>
          <p:nvPr/>
        </p:nvSpPr>
        <p:spPr>
          <a:xfrm>
            <a:off x="-9150" y="0"/>
            <a:ext cx="923400" cy="5143500"/>
          </a:xfrm>
          <a:prstGeom prst="rect">
            <a:avLst/>
          </a:prstGeom>
          <a:solidFill>
            <a:srgbClr val="6298EE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8"/>
          <p:cNvSpPr/>
          <p:nvPr/>
        </p:nvSpPr>
        <p:spPr>
          <a:xfrm>
            <a:off x="91450" y="911725"/>
            <a:ext cx="1051500" cy="914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06" y="1117279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797" y="2136851"/>
            <a:ext cx="502919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7" name="Google Shape;10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578" y="4175996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8" name="Google Shape;10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587" y="3156424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9" name="Google Shape;10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690" y="235242"/>
            <a:ext cx="455125" cy="36576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C410D7-D5D9-9194-0C20-5D8F9D8366CB}"/>
              </a:ext>
            </a:extLst>
          </p:cNvPr>
          <p:cNvSpPr txBox="1"/>
          <p:nvPr/>
        </p:nvSpPr>
        <p:spPr>
          <a:xfrm>
            <a:off x="1189485" y="324003"/>
            <a:ext cx="5033762" cy="553998"/>
          </a:xfrm>
          <a:prstGeom prst="rect">
            <a:avLst/>
          </a:prstGeom>
          <a:noFill/>
          <a:effectLst>
            <a:outerShdw blurRad="50800" dist="12700" dir="2700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3000" spc="-50" dirty="0">
                <a:solidFill>
                  <a:srgbClr val="6298E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서비스 아키텍처</a:t>
            </a:r>
            <a:r>
              <a:rPr lang="en-US" altLang="ko-KR" sz="3000" spc="-50" dirty="0">
                <a:solidFill>
                  <a:srgbClr val="6298E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3000" spc="-50" dirty="0">
                <a:solidFill>
                  <a:srgbClr val="6298E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클라우드 플로우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34FE21-559F-3148-AF31-FFD183F50C81}"/>
              </a:ext>
            </a:extLst>
          </p:cNvPr>
          <p:cNvSpPr/>
          <p:nvPr/>
        </p:nvSpPr>
        <p:spPr>
          <a:xfrm>
            <a:off x="1310458" y="1058644"/>
            <a:ext cx="7200000" cy="720000"/>
          </a:xfrm>
          <a:prstGeom prst="rect">
            <a:avLst/>
          </a:prstGeom>
          <a:solidFill>
            <a:srgbClr val="FFC969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B2B7E5-1E5D-ABF0-14E1-383EEA991926}"/>
              </a:ext>
            </a:extLst>
          </p:cNvPr>
          <p:cNvSpPr txBox="1"/>
          <p:nvPr/>
        </p:nvSpPr>
        <p:spPr>
          <a:xfrm>
            <a:off x="1142950" y="935533"/>
            <a:ext cx="1292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757575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Organization</a:t>
            </a:r>
            <a:endParaRPr lang="en-KR" sz="1000" b="1" dirty="0">
              <a:solidFill>
                <a:srgbClr val="757575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7A76EE-7EFA-3944-33FF-1A16BFB15663}"/>
              </a:ext>
            </a:extLst>
          </p:cNvPr>
          <p:cNvSpPr/>
          <p:nvPr/>
        </p:nvSpPr>
        <p:spPr>
          <a:xfrm>
            <a:off x="4158205" y="1238644"/>
            <a:ext cx="1440000" cy="36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👼🏻 </a:t>
            </a:r>
            <a:r>
              <a:rPr lang="en-US" sz="1100" dirty="0" err="1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kipl</a:t>
            </a:r>
            <a:endParaRPr lang="en-KR" sz="1100" dirty="0">
              <a:solidFill>
                <a:schemeClr val="tx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1C9808-91D2-C583-7481-2671AA72451C}"/>
              </a:ext>
            </a:extLst>
          </p:cNvPr>
          <p:cNvSpPr/>
          <p:nvPr/>
        </p:nvSpPr>
        <p:spPr>
          <a:xfrm>
            <a:off x="1310458" y="1958644"/>
            <a:ext cx="7200000" cy="720000"/>
          </a:xfrm>
          <a:prstGeom prst="rect">
            <a:avLst/>
          </a:prstGeom>
          <a:solidFill>
            <a:srgbClr val="EEE7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449153-41F0-33AE-E920-2E8ABC782CFC}"/>
              </a:ext>
            </a:extLst>
          </p:cNvPr>
          <p:cNvSpPr txBox="1"/>
          <p:nvPr/>
        </p:nvSpPr>
        <p:spPr>
          <a:xfrm>
            <a:off x="1142950" y="1835533"/>
            <a:ext cx="1292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757575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Department</a:t>
            </a:r>
            <a:endParaRPr lang="en-KR" sz="1000" b="1" dirty="0">
              <a:solidFill>
                <a:srgbClr val="757575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AEAE026-12C4-68FA-39F0-0DD937923A95}"/>
              </a:ext>
            </a:extLst>
          </p:cNvPr>
          <p:cNvGrpSpPr/>
          <p:nvPr/>
        </p:nvGrpSpPr>
        <p:grpSpPr>
          <a:xfrm>
            <a:off x="1883241" y="2132636"/>
            <a:ext cx="1440000" cy="360000"/>
            <a:chOff x="1883241" y="2221416"/>
            <a:chExt cx="1440000" cy="360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FD53FB-3A4A-F6CF-8E16-E97868F93CAE}"/>
                </a:ext>
              </a:extLst>
            </p:cNvPr>
            <p:cNvSpPr/>
            <p:nvPr/>
          </p:nvSpPr>
          <p:spPr>
            <a:xfrm>
              <a:off x="1883241" y="2221416"/>
              <a:ext cx="1440000" cy="36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       Data</a:t>
              </a:r>
              <a:endParaRPr lang="en-KR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  <p:pic>
          <p:nvPicPr>
            <p:cNvPr id="13" name="Graphic 12" descr="Folder with solid fill">
              <a:extLst>
                <a:ext uri="{FF2B5EF4-FFF2-40B4-BE49-F238E27FC236}">
                  <a16:creationId xmlns:a16="http://schemas.microsoft.com/office/drawing/2014/main" id="{82CB95B2-F8BA-7094-5B73-4B57F4963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82376" y="2253830"/>
              <a:ext cx="288000" cy="2880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9E201E2-A466-A46A-4D69-69AFB2A2DCE5}"/>
              </a:ext>
            </a:extLst>
          </p:cNvPr>
          <p:cNvGrpSpPr/>
          <p:nvPr/>
        </p:nvGrpSpPr>
        <p:grpSpPr>
          <a:xfrm>
            <a:off x="4158205" y="2136539"/>
            <a:ext cx="1440000" cy="360000"/>
            <a:chOff x="1883241" y="2221416"/>
            <a:chExt cx="1440000" cy="360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034F46C-DE87-DB1C-FD5A-4871FE8EA7DF}"/>
                </a:ext>
              </a:extLst>
            </p:cNvPr>
            <p:cNvSpPr/>
            <p:nvPr/>
          </p:nvSpPr>
          <p:spPr>
            <a:xfrm>
              <a:off x="1883241" y="2221416"/>
              <a:ext cx="1440000" cy="36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       AI</a:t>
              </a:r>
              <a:endParaRPr lang="en-KR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  <p:pic>
          <p:nvPicPr>
            <p:cNvPr id="18" name="Graphic 17" descr="Folder with solid fill">
              <a:extLst>
                <a:ext uri="{FF2B5EF4-FFF2-40B4-BE49-F238E27FC236}">
                  <a16:creationId xmlns:a16="http://schemas.microsoft.com/office/drawing/2014/main" id="{969A8CA0-E45E-8A16-97AB-AD1E473CE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82376" y="2253830"/>
              <a:ext cx="288000" cy="2880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D2470FC-945F-A9B7-A935-19AF54A16818}"/>
              </a:ext>
            </a:extLst>
          </p:cNvPr>
          <p:cNvGrpSpPr/>
          <p:nvPr/>
        </p:nvGrpSpPr>
        <p:grpSpPr>
          <a:xfrm>
            <a:off x="6433169" y="2136539"/>
            <a:ext cx="1440000" cy="360000"/>
            <a:chOff x="1883241" y="2221416"/>
            <a:chExt cx="1440000" cy="360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B3E3EBF-87AB-B43D-D91D-8EE5B39F82A1}"/>
                </a:ext>
              </a:extLst>
            </p:cNvPr>
            <p:cNvSpPr/>
            <p:nvPr/>
          </p:nvSpPr>
          <p:spPr>
            <a:xfrm>
              <a:off x="1883241" y="2221416"/>
              <a:ext cx="1440000" cy="36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       Server</a:t>
              </a:r>
              <a:endParaRPr lang="en-KR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  <p:pic>
          <p:nvPicPr>
            <p:cNvPr id="21" name="Graphic 20" descr="Folder with solid fill">
              <a:extLst>
                <a:ext uri="{FF2B5EF4-FFF2-40B4-BE49-F238E27FC236}">
                  <a16:creationId xmlns:a16="http://schemas.microsoft.com/office/drawing/2014/main" id="{751FB7E8-A19A-2C47-3AC1-615D7E701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82376" y="2253830"/>
              <a:ext cx="288000" cy="288000"/>
            </a:xfrm>
            <a:prstGeom prst="rect">
              <a:avLst/>
            </a:prstGeom>
          </p:spPr>
        </p:pic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8DB5113A-E022-FA95-F62B-361648983A4D}"/>
              </a:ext>
            </a:extLst>
          </p:cNvPr>
          <p:cNvSpPr/>
          <p:nvPr/>
        </p:nvSpPr>
        <p:spPr>
          <a:xfrm>
            <a:off x="1310458" y="2880629"/>
            <a:ext cx="7200000" cy="720000"/>
          </a:xfrm>
          <a:prstGeom prst="rect">
            <a:avLst/>
          </a:prstGeom>
          <a:solidFill>
            <a:srgbClr val="E2F4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AF359C-C88E-ECC3-970A-8BB43B91C76C}"/>
              </a:ext>
            </a:extLst>
          </p:cNvPr>
          <p:cNvSpPr txBox="1"/>
          <p:nvPr/>
        </p:nvSpPr>
        <p:spPr>
          <a:xfrm>
            <a:off x="1142950" y="2757518"/>
            <a:ext cx="1292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757575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Project</a:t>
            </a:r>
            <a:endParaRPr lang="en-KR" sz="1000" b="1" dirty="0">
              <a:solidFill>
                <a:srgbClr val="757575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BA56986-B505-AF49-E9F1-5165B8658192}"/>
              </a:ext>
            </a:extLst>
          </p:cNvPr>
          <p:cNvSpPr/>
          <p:nvPr/>
        </p:nvSpPr>
        <p:spPr>
          <a:xfrm>
            <a:off x="1883241" y="3054621"/>
            <a:ext cx="1440000" cy="36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data-</a:t>
            </a:r>
            <a:r>
              <a:rPr lang="en-US" sz="1100" dirty="0" err="1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proj</a:t>
            </a:r>
            <a:endParaRPr lang="en-US" sz="1100" dirty="0">
              <a:solidFill>
                <a:schemeClr val="tx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lang="en-KR" sz="600" u="none" strike="noStrike" dirty="0"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lang="en-US" sz="600" u="none" strike="noStrike" dirty="0"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JNU-TEAM-03-3)</a:t>
            </a:r>
            <a:endParaRPr lang="en-KR" sz="600" dirty="0">
              <a:solidFill>
                <a:schemeClr val="tx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B3AF976-E58C-72CC-9812-D2C0B7CA06CD}"/>
              </a:ext>
            </a:extLst>
          </p:cNvPr>
          <p:cNvSpPr/>
          <p:nvPr/>
        </p:nvSpPr>
        <p:spPr>
          <a:xfrm>
            <a:off x="4158205" y="3054621"/>
            <a:ext cx="1440000" cy="36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ai-</a:t>
            </a:r>
            <a:r>
              <a:rPr lang="en-US" sz="1100" dirty="0" err="1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proj</a:t>
            </a:r>
            <a:endParaRPr lang="en-US" sz="1100" dirty="0">
              <a:solidFill>
                <a:schemeClr val="tx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lang="en-KR" sz="600" u="none" strike="noStrike" dirty="0"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lang="en-US" sz="600" u="none" strike="noStrike" dirty="0"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JNU-TEAM-03-4)</a:t>
            </a:r>
            <a:endParaRPr lang="en-KR" sz="600" dirty="0">
              <a:solidFill>
                <a:schemeClr val="tx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3018C4D-253B-958D-7686-E21BA42B9FBC}"/>
              </a:ext>
            </a:extLst>
          </p:cNvPr>
          <p:cNvSpPr/>
          <p:nvPr/>
        </p:nvSpPr>
        <p:spPr>
          <a:xfrm>
            <a:off x="6433169" y="3067644"/>
            <a:ext cx="1440000" cy="36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server-</a:t>
            </a:r>
            <a:r>
              <a:rPr lang="en-US" sz="1100" dirty="0" err="1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proj</a:t>
            </a:r>
            <a:endParaRPr lang="en-US" sz="1100" dirty="0">
              <a:solidFill>
                <a:schemeClr val="tx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lang="en-KR" sz="600" u="none" strike="noStrike" dirty="0"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lang="en-US" sz="600" u="none" strike="noStrike" dirty="0"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JNU-TEAM-03-2)</a:t>
            </a:r>
            <a:endParaRPr lang="en-KR" sz="600" dirty="0">
              <a:solidFill>
                <a:schemeClr val="tx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7A96D2F-3AD3-3A86-0261-5D3A3E160909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>
            <a:off x="4878205" y="1598644"/>
            <a:ext cx="0" cy="537895"/>
          </a:xfrm>
          <a:prstGeom prst="straightConnector1">
            <a:avLst/>
          </a:prstGeom>
          <a:ln w="190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36702539-CE30-29B0-6BFD-710F00223B59}"/>
              </a:ext>
            </a:extLst>
          </p:cNvPr>
          <p:cNvCxnSpPr>
            <a:cxnSpLocks/>
            <a:endCxn id="10" idx="0"/>
          </p:cNvCxnSpPr>
          <p:nvPr/>
        </p:nvCxnSpPr>
        <p:spPr>
          <a:xfrm rot="10800000" flipV="1">
            <a:off x="2603242" y="1958644"/>
            <a:ext cx="2122271" cy="173992"/>
          </a:xfrm>
          <a:prstGeom prst="bentConnector2">
            <a:avLst/>
          </a:prstGeom>
          <a:ln w="190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5FACEF28-8CA7-FBE2-FC72-AE465DA85994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5025863" y="1958644"/>
            <a:ext cx="2127306" cy="177895"/>
          </a:xfrm>
          <a:prstGeom prst="bentConnector2">
            <a:avLst/>
          </a:prstGeom>
          <a:ln w="190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322FEAF-4C22-295B-0841-D817DEC84398}"/>
              </a:ext>
            </a:extLst>
          </p:cNvPr>
          <p:cNvCxnSpPr>
            <a:stCxn id="10" idx="2"/>
            <a:endCxn id="47" idx="0"/>
          </p:cNvCxnSpPr>
          <p:nvPr/>
        </p:nvCxnSpPr>
        <p:spPr>
          <a:xfrm>
            <a:off x="2603241" y="2492636"/>
            <a:ext cx="0" cy="561985"/>
          </a:xfrm>
          <a:prstGeom prst="straightConnector1">
            <a:avLst/>
          </a:prstGeom>
          <a:ln w="190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8C701174-B3D2-E725-C075-042FF249B3F4}"/>
              </a:ext>
            </a:extLst>
          </p:cNvPr>
          <p:cNvCxnSpPr/>
          <p:nvPr/>
        </p:nvCxnSpPr>
        <p:spPr>
          <a:xfrm>
            <a:off x="4878205" y="2505659"/>
            <a:ext cx="0" cy="561985"/>
          </a:xfrm>
          <a:prstGeom prst="straightConnector1">
            <a:avLst/>
          </a:prstGeom>
          <a:ln w="190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B638931-FF36-C8F8-10BB-B87063823872}"/>
              </a:ext>
            </a:extLst>
          </p:cNvPr>
          <p:cNvCxnSpPr/>
          <p:nvPr/>
        </p:nvCxnSpPr>
        <p:spPr>
          <a:xfrm>
            <a:off x="7158936" y="2505659"/>
            <a:ext cx="0" cy="561985"/>
          </a:xfrm>
          <a:prstGeom prst="straightConnector1">
            <a:avLst/>
          </a:prstGeom>
          <a:ln w="190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AF75BD48-8C90-CE3D-FDFF-34FB2C6F8866}"/>
              </a:ext>
            </a:extLst>
          </p:cNvPr>
          <p:cNvSpPr/>
          <p:nvPr/>
        </p:nvSpPr>
        <p:spPr>
          <a:xfrm>
            <a:off x="1310458" y="3774619"/>
            <a:ext cx="7200000" cy="1260000"/>
          </a:xfrm>
          <a:prstGeom prst="rect">
            <a:avLst/>
          </a:prstGeom>
          <a:solidFill>
            <a:srgbClr val="E3F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4677B17-16F2-D196-CB17-96249553C2E9}"/>
              </a:ext>
            </a:extLst>
          </p:cNvPr>
          <p:cNvSpPr txBox="1"/>
          <p:nvPr/>
        </p:nvSpPr>
        <p:spPr>
          <a:xfrm>
            <a:off x="1142950" y="3651510"/>
            <a:ext cx="16623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000" b="1" spc="-50" dirty="0">
                <a:solidFill>
                  <a:srgbClr val="757575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Google Cloud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70A994F-4953-A2CE-63F5-7FB4F37B0BAA}"/>
              </a:ext>
            </a:extLst>
          </p:cNvPr>
          <p:cNvSpPr/>
          <p:nvPr/>
        </p:nvSpPr>
        <p:spPr>
          <a:xfrm>
            <a:off x="1876493" y="3933869"/>
            <a:ext cx="1440000" cy="36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      </a:t>
            </a:r>
            <a:r>
              <a:rPr lang="en-US" sz="1000" dirty="0" err="1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BigQuery</a:t>
            </a:r>
            <a:endParaRPr lang="en-KR" sz="1000" dirty="0">
              <a:solidFill>
                <a:schemeClr val="tx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94" name="Graphic 93">
            <a:extLst>
              <a:ext uri="{FF2B5EF4-FFF2-40B4-BE49-F238E27FC236}">
                <a16:creationId xmlns:a16="http://schemas.microsoft.com/office/drawing/2014/main" id="{E1AE2B1B-6562-A894-16CC-6C4F3CE280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76177" y="3999569"/>
            <a:ext cx="228600" cy="228600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428B22B4-2DF5-2E1F-C2F0-04DCFEF8E106}"/>
              </a:ext>
            </a:extLst>
          </p:cNvPr>
          <p:cNvSpPr/>
          <p:nvPr/>
        </p:nvSpPr>
        <p:spPr>
          <a:xfrm>
            <a:off x="1876493" y="4426703"/>
            <a:ext cx="1440000" cy="36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      </a:t>
            </a:r>
            <a:r>
              <a:rPr lang="en-US" sz="1000" dirty="0" err="1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DataFlow</a:t>
            </a:r>
            <a:endParaRPr lang="en-KR" sz="1000" dirty="0">
              <a:solidFill>
                <a:schemeClr val="tx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98" name="Graphic 97">
            <a:extLst>
              <a:ext uri="{FF2B5EF4-FFF2-40B4-BE49-F238E27FC236}">
                <a16:creationId xmlns:a16="http://schemas.microsoft.com/office/drawing/2014/main" id="{091E4984-B8D5-2B77-D5F0-A7CF2FD480A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32337" y="4458981"/>
            <a:ext cx="281318" cy="281318"/>
          </a:xfrm>
          <a:prstGeom prst="rect">
            <a:avLst/>
          </a:prstGeom>
        </p:spPr>
      </p:pic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44B727ED-E1BA-824A-106B-87233C049CA1}"/>
              </a:ext>
            </a:extLst>
          </p:cNvPr>
          <p:cNvCxnSpPr>
            <a:stCxn id="47" idx="2"/>
            <a:endCxn id="88" idx="0"/>
          </p:cNvCxnSpPr>
          <p:nvPr/>
        </p:nvCxnSpPr>
        <p:spPr>
          <a:xfrm flipH="1">
            <a:off x="2596493" y="3414621"/>
            <a:ext cx="6748" cy="519248"/>
          </a:xfrm>
          <a:prstGeom prst="straightConnector1">
            <a:avLst/>
          </a:prstGeom>
          <a:ln w="190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431BC91-34B0-142C-DD93-08869EF0958F}"/>
              </a:ext>
            </a:extLst>
          </p:cNvPr>
          <p:cNvSpPr/>
          <p:nvPr/>
        </p:nvSpPr>
        <p:spPr>
          <a:xfrm>
            <a:off x="4158205" y="3933869"/>
            <a:ext cx="1440000" cy="36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      </a:t>
            </a:r>
            <a:r>
              <a:rPr lang="en-US" sz="10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Looker Studio</a:t>
            </a:r>
            <a:endParaRPr lang="en-KR" sz="1000" dirty="0">
              <a:solidFill>
                <a:schemeClr val="tx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358BB08-62BD-A31A-6AC8-304340D0F371}"/>
              </a:ext>
            </a:extLst>
          </p:cNvPr>
          <p:cNvSpPr/>
          <p:nvPr/>
        </p:nvSpPr>
        <p:spPr>
          <a:xfrm>
            <a:off x="4158205" y="4426703"/>
            <a:ext cx="1440000" cy="36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      </a:t>
            </a:r>
            <a:r>
              <a:rPr lang="en-US" sz="10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Vertex AI</a:t>
            </a:r>
            <a:endParaRPr lang="en-KR" sz="1000" dirty="0">
              <a:solidFill>
                <a:schemeClr val="tx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1D3BBCD-238C-5955-8E1F-F45B595E9406}"/>
              </a:ext>
            </a:extLst>
          </p:cNvPr>
          <p:cNvCxnSpPr>
            <a:endCxn id="101" idx="0"/>
          </p:cNvCxnSpPr>
          <p:nvPr/>
        </p:nvCxnSpPr>
        <p:spPr>
          <a:xfrm flipH="1">
            <a:off x="4878205" y="3414621"/>
            <a:ext cx="6748" cy="519248"/>
          </a:xfrm>
          <a:prstGeom prst="straightConnector1">
            <a:avLst/>
          </a:prstGeom>
          <a:ln w="190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Graphic 113">
            <a:extLst>
              <a:ext uri="{FF2B5EF4-FFF2-40B4-BE49-F238E27FC236}">
                <a16:creationId xmlns:a16="http://schemas.microsoft.com/office/drawing/2014/main" id="{2D258CF4-6BAE-0582-7C33-2B49785D55F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82767" y="4000240"/>
            <a:ext cx="149145" cy="240031"/>
          </a:xfrm>
          <a:prstGeom prst="rect">
            <a:avLst/>
          </a:prstGeom>
        </p:spPr>
      </p:pic>
      <p:pic>
        <p:nvPicPr>
          <p:cNvPr id="116" name="Picture 115" descr="A blue and black logo&#10;&#10;Description automatically generated with medium confidence">
            <a:extLst>
              <a:ext uri="{FF2B5EF4-FFF2-40B4-BE49-F238E27FC236}">
                <a16:creationId xmlns:a16="http://schemas.microsoft.com/office/drawing/2014/main" id="{1971C027-1110-B178-818A-9382A0FC284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46864" y="4489703"/>
            <a:ext cx="206818" cy="234000"/>
          </a:xfrm>
          <a:prstGeom prst="rect">
            <a:avLst/>
          </a:prstGeom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FE9475C8-F45A-7FC7-8A43-D2316B65D1C4}"/>
              </a:ext>
            </a:extLst>
          </p:cNvPr>
          <p:cNvSpPr/>
          <p:nvPr/>
        </p:nvSpPr>
        <p:spPr>
          <a:xfrm>
            <a:off x="6433169" y="3933869"/>
            <a:ext cx="1440000" cy="36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         Kubernetes Engine</a:t>
            </a:r>
            <a:endParaRPr lang="en-KR" sz="700" dirty="0">
              <a:solidFill>
                <a:schemeClr val="tx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D4A66563-825C-B8C4-EDD5-DA314202C6F0}"/>
              </a:ext>
            </a:extLst>
          </p:cNvPr>
          <p:cNvCxnSpPr/>
          <p:nvPr/>
        </p:nvCxnSpPr>
        <p:spPr>
          <a:xfrm flipH="1">
            <a:off x="7161019" y="3427498"/>
            <a:ext cx="6748" cy="519248"/>
          </a:xfrm>
          <a:prstGeom prst="straightConnector1">
            <a:avLst/>
          </a:prstGeom>
          <a:ln w="190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Picture 117" descr="A blue and black logo&#10;&#10;Description automatically generated">
            <a:extLst>
              <a:ext uri="{FF2B5EF4-FFF2-40B4-BE49-F238E27FC236}">
                <a16:creationId xmlns:a16="http://schemas.microsoft.com/office/drawing/2014/main" id="{AF774BE1-01A2-4891-2B8B-30B1527C175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28176" y="3971737"/>
            <a:ext cx="297035" cy="297035"/>
          </a:xfrm>
          <a:prstGeom prst="rect">
            <a:avLst/>
          </a:prstGeom>
        </p:spPr>
      </p:pic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F8DE21C0-49C8-AF53-ADD2-057A3664347D}"/>
              </a:ext>
            </a:extLst>
          </p:cNvPr>
          <p:cNvCxnSpPr/>
          <p:nvPr/>
        </p:nvCxnSpPr>
        <p:spPr>
          <a:xfrm>
            <a:off x="8646850" y="1058644"/>
            <a:ext cx="0" cy="39759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713EC53C-B932-D5DF-EFFC-CF2F3F481D13}"/>
              </a:ext>
            </a:extLst>
          </p:cNvPr>
          <p:cNvSpPr txBox="1"/>
          <p:nvPr/>
        </p:nvSpPr>
        <p:spPr>
          <a:xfrm rot="5400000">
            <a:off x="8007817" y="2913773"/>
            <a:ext cx="1586518" cy="21544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800" dirty="0">
                <a:latin typeface="Gmarket Sans TTF Medium" panose="02000000000000000000" pitchFamily="2" charset="-128"/>
                <a:ea typeface="Gmarket Sans TTF Medium" panose="02000000000000000000" pitchFamily="2" charset="-128"/>
                <a:cs typeface="Noto Sans Kannada" panose="020B0502040504020204" pitchFamily="34" charset="0"/>
              </a:rPr>
              <a:t>Policy Inheritance</a:t>
            </a:r>
            <a:endParaRPr lang="en-KR" sz="800" dirty="0">
              <a:latin typeface="Gmarket Sans TTF Medium" panose="02000000000000000000" pitchFamily="2" charset="-128"/>
              <a:ea typeface="Gmarket Sans TTF Medium" panose="02000000000000000000" pitchFamily="2" charset="-128"/>
              <a:cs typeface="Noto Sans Kannada" panose="020B0502040504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/>
          <p:nvPr/>
        </p:nvSpPr>
        <p:spPr>
          <a:xfrm>
            <a:off x="-9150" y="0"/>
            <a:ext cx="923400" cy="5143500"/>
          </a:xfrm>
          <a:prstGeom prst="rect">
            <a:avLst/>
          </a:prstGeom>
          <a:solidFill>
            <a:srgbClr val="6298EE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8"/>
          <p:cNvSpPr/>
          <p:nvPr/>
        </p:nvSpPr>
        <p:spPr>
          <a:xfrm>
            <a:off x="91450" y="911725"/>
            <a:ext cx="1051500" cy="914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06" y="1117279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797" y="2136851"/>
            <a:ext cx="502919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7" name="Google Shape;10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578" y="4175996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8" name="Google Shape;10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587" y="3156424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9" name="Google Shape;10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690" y="235242"/>
            <a:ext cx="455125" cy="36576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E65FC8-C2A7-2A17-C500-C5695CAD0A40}"/>
              </a:ext>
            </a:extLst>
          </p:cNvPr>
          <p:cNvSpPr txBox="1"/>
          <p:nvPr/>
        </p:nvSpPr>
        <p:spPr>
          <a:xfrm>
            <a:off x="1310458" y="362545"/>
            <a:ext cx="6765030" cy="553998"/>
          </a:xfrm>
          <a:prstGeom prst="rect">
            <a:avLst/>
          </a:prstGeom>
          <a:noFill/>
          <a:effectLst>
            <a:outerShdw blurRad="50800" dist="12700" dir="2700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000" spc="-50" dirty="0">
                <a:solidFill>
                  <a:srgbClr val="6298E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Cloud IAM</a:t>
            </a:r>
            <a:r>
              <a:rPr lang="ko-KR" altLang="en-US" sz="3000" spc="-50" dirty="0">
                <a:solidFill>
                  <a:srgbClr val="6298E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2000" spc="-50" dirty="0">
                <a:solidFill>
                  <a:srgbClr val="6298E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(1</a:t>
            </a:r>
            <a:r>
              <a:rPr lang="ko-KR" altLang="en-US" sz="2000" spc="-50" dirty="0">
                <a:solidFill>
                  <a:srgbClr val="6298E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차</a:t>
            </a:r>
            <a:r>
              <a:rPr lang="en-US" altLang="ko-KR" sz="2000" spc="-50" dirty="0">
                <a:solidFill>
                  <a:srgbClr val="6298E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  <a:endParaRPr lang="ko-KR" altLang="en-US" sz="2000" spc="-50" dirty="0">
              <a:solidFill>
                <a:srgbClr val="6298EE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DD612B-441C-2FFF-08B3-CB06E010E70B}"/>
              </a:ext>
            </a:extLst>
          </p:cNvPr>
          <p:cNvSpPr/>
          <p:nvPr/>
        </p:nvSpPr>
        <p:spPr>
          <a:xfrm>
            <a:off x="4571999" y="446049"/>
            <a:ext cx="4215161" cy="4233241"/>
          </a:xfrm>
          <a:prstGeom prst="rect">
            <a:avLst/>
          </a:prstGeom>
          <a:solidFill>
            <a:srgbClr val="FFC969">
              <a:alpha val="26000"/>
            </a:srgbClr>
          </a:solidFill>
          <a:ln>
            <a:solidFill>
              <a:srgbClr val="FADA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82A6BB-167E-8F3A-BF7F-07BBE0C0031E}"/>
              </a:ext>
            </a:extLst>
          </p:cNvPr>
          <p:cNvSpPr txBox="1"/>
          <p:nvPr/>
        </p:nvSpPr>
        <p:spPr>
          <a:xfrm>
            <a:off x="4571999" y="419707"/>
            <a:ext cx="1292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757575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Organization</a:t>
            </a:r>
            <a:endParaRPr lang="en-KR" sz="1000" b="1" dirty="0">
              <a:solidFill>
                <a:srgbClr val="757575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1948CB-6A4A-1424-9349-977A49C4F2C9}"/>
              </a:ext>
            </a:extLst>
          </p:cNvPr>
          <p:cNvSpPr/>
          <p:nvPr/>
        </p:nvSpPr>
        <p:spPr>
          <a:xfrm>
            <a:off x="4692973" y="649073"/>
            <a:ext cx="3980986" cy="3937544"/>
          </a:xfrm>
          <a:prstGeom prst="rect">
            <a:avLst/>
          </a:prstGeom>
          <a:solidFill>
            <a:srgbClr val="EEE7F9"/>
          </a:solidFill>
          <a:ln w="22225">
            <a:solidFill>
              <a:srgbClr val="E6C0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26276A-3592-6C48-9071-48B2D723A154}"/>
              </a:ext>
            </a:extLst>
          </p:cNvPr>
          <p:cNvSpPr txBox="1"/>
          <p:nvPr/>
        </p:nvSpPr>
        <p:spPr>
          <a:xfrm>
            <a:off x="4692973" y="649072"/>
            <a:ext cx="1292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757575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Department</a:t>
            </a:r>
            <a:endParaRPr lang="en-KR" sz="1000" b="1" dirty="0">
              <a:solidFill>
                <a:srgbClr val="757575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BDD091-A252-D55A-CB99-04F31C1A5E98}"/>
              </a:ext>
            </a:extLst>
          </p:cNvPr>
          <p:cNvSpPr/>
          <p:nvPr/>
        </p:nvSpPr>
        <p:spPr>
          <a:xfrm>
            <a:off x="4795023" y="895293"/>
            <a:ext cx="3769114" cy="3599133"/>
          </a:xfrm>
          <a:prstGeom prst="rect">
            <a:avLst/>
          </a:prstGeom>
          <a:solidFill>
            <a:srgbClr val="E2F4EB"/>
          </a:solidFill>
          <a:ln w="22225">
            <a:solidFill>
              <a:srgbClr val="D4F5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B78820-3C4D-60DC-2843-11A173210FDA}"/>
              </a:ext>
            </a:extLst>
          </p:cNvPr>
          <p:cNvSpPr txBox="1"/>
          <p:nvPr/>
        </p:nvSpPr>
        <p:spPr>
          <a:xfrm>
            <a:off x="4772721" y="916543"/>
            <a:ext cx="1292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757575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Project</a:t>
            </a:r>
            <a:endParaRPr lang="en-KR" sz="1000" b="1" dirty="0">
              <a:solidFill>
                <a:srgbClr val="757575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057F4C-8705-D23A-904B-9CFC0BB4FFA6}"/>
              </a:ext>
            </a:extLst>
          </p:cNvPr>
          <p:cNvSpPr/>
          <p:nvPr/>
        </p:nvSpPr>
        <p:spPr>
          <a:xfrm>
            <a:off x="4872236" y="1212810"/>
            <a:ext cx="3613842" cy="2015343"/>
          </a:xfrm>
          <a:prstGeom prst="rect">
            <a:avLst/>
          </a:prstGeom>
          <a:solidFill>
            <a:srgbClr val="C9D4FE"/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55D6C8-102A-B30E-7DF6-EE612B0130CE}"/>
              </a:ext>
            </a:extLst>
          </p:cNvPr>
          <p:cNvSpPr/>
          <p:nvPr/>
        </p:nvSpPr>
        <p:spPr>
          <a:xfrm>
            <a:off x="5111998" y="2053525"/>
            <a:ext cx="1440000" cy="36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data-</a:t>
            </a:r>
            <a:r>
              <a:rPr lang="en-US" sz="1100" dirty="0" err="1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proj</a:t>
            </a:r>
            <a:endParaRPr lang="en-US" sz="1100" dirty="0">
              <a:solidFill>
                <a:schemeClr val="tx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lang="en-KR" sz="600" u="none" strike="noStrike" dirty="0"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lang="en-US" sz="600" u="none" strike="noStrike" dirty="0"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JNU-TEAM-03-3)</a:t>
            </a:r>
            <a:endParaRPr lang="en-KR" sz="600" dirty="0">
              <a:solidFill>
                <a:schemeClr val="tx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D6D953-FB39-EB57-8A81-07CF52E5C418}"/>
              </a:ext>
            </a:extLst>
          </p:cNvPr>
          <p:cNvSpPr/>
          <p:nvPr/>
        </p:nvSpPr>
        <p:spPr>
          <a:xfrm>
            <a:off x="4872236" y="3457518"/>
            <a:ext cx="1713600" cy="946343"/>
          </a:xfrm>
          <a:prstGeom prst="rect">
            <a:avLst/>
          </a:prstGeom>
          <a:solidFill>
            <a:srgbClr val="C9D4FE"/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907FCC-3055-92CE-10AD-02779173763E}"/>
              </a:ext>
            </a:extLst>
          </p:cNvPr>
          <p:cNvSpPr/>
          <p:nvPr/>
        </p:nvSpPr>
        <p:spPr>
          <a:xfrm>
            <a:off x="4994432" y="3754439"/>
            <a:ext cx="1440000" cy="36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ai-</a:t>
            </a:r>
            <a:r>
              <a:rPr lang="en-US" sz="1100" dirty="0" err="1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proj</a:t>
            </a:r>
            <a:endParaRPr lang="en-US" sz="1100" dirty="0">
              <a:solidFill>
                <a:schemeClr val="tx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lang="en-KR" sz="600" u="none" strike="noStrike" dirty="0"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lang="en-US" sz="600" u="none" strike="noStrike" dirty="0"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JNU-TEAM-03-4)</a:t>
            </a:r>
            <a:endParaRPr lang="en-KR" sz="600" dirty="0">
              <a:solidFill>
                <a:schemeClr val="tx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2F6AFE-A5EF-CA59-1BEF-E78579B9F7B1}"/>
              </a:ext>
            </a:extLst>
          </p:cNvPr>
          <p:cNvSpPr txBox="1"/>
          <p:nvPr/>
        </p:nvSpPr>
        <p:spPr>
          <a:xfrm>
            <a:off x="4872236" y="1224112"/>
            <a:ext cx="1292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757575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Roles</a:t>
            </a:r>
            <a:endParaRPr lang="en-KR" sz="1000" b="1" dirty="0">
              <a:solidFill>
                <a:srgbClr val="757575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9A9E31-0F43-478F-28CE-5B69996A62C2}"/>
              </a:ext>
            </a:extLst>
          </p:cNvPr>
          <p:cNvSpPr txBox="1"/>
          <p:nvPr/>
        </p:nvSpPr>
        <p:spPr>
          <a:xfrm>
            <a:off x="4872236" y="3468820"/>
            <a:ext cx="1292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757575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Roles</a:t>
            </a:r>
            <a:endParaRPr lang="en-KR" sz="1000" b="1" dirty="0">
              <a:solidFill>
                <a:srgbClr val="757575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9D0CE3F-396F-F602-02C3-7391FF573E8D}"/>
              </a:ext>
            </a:extLst>
          </p:cNvPr>
          <p:cNvSpPr/>
          <p:nvPr/>
        </p:nvSpPr>
        <p:spPr>
          <a:xfrm>
            <a:off x="6743814" y="3457518"/>
            <a:ext cx="1713190" cy="946343"/>
          </a:xfrm>
          <a:prstGeom prst="rect">
            <a:avLst/>
          </a:prstGeom>
          <a:solidFill>
            <a:srgbClr val="C9D4FE"/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B364204-CEDE-F416-F0C6-A14198F5D19A}"/>
              </a:ext>
            </a:extLst>
          </p:cNvPr>
          <p:cNvSpPr/>
          <p:nvPr/>
        </p:nvSpPr>
        <p:spPr>
          <a:xfrm>
            <a:off x="6880409" y="3750689"/>
            <a:ext cx="1440000" cy="36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server-</a:t>
            </a:r>
            <a:r>
              <a:rPr lang="en-US" sz="1100" dirty="0" err="1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proj</a:t>
            </a:r>
            <a:endParaRPr lang="en-US" sz="1100" dirty="0">
              <a:solidFill>
                <a:schemeClr val="tx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lang="en-KR" sz="600" u="none" strike="noStrike" dirty="0"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lang="en-US" sz="600" u="none" strike="noStrike" dirty="0"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JNU-TEAM-03-2)</a:t>
            </a:r>
            <a:endParaRPr lang="en-KR" sz="600" dirty="0">
              <a:solidFill>
                <a:schemeClr val="tx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115C63-BB7E-3460-B330-18823962BBF7}"/>
              </a:ext>
            </a:extLst>
          </p:cNvPr>
          <p:cNvSpPr txBox="1"/>
          <p:nvPr/>
        </p:nvSpPr>
        <p:spPr>
          <a:xfrm>
            <a:off x="6743814" y="3468820"/>
            <a:ext cx="1292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757575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Roles</a:t>
            </a:r>
            <a:endParaRPr lang="en-KR" sz="1000" b="1" dirty="0">
              <a:solidFill>
                <a:srgbClr val="757575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5FCAD1-6AC2-4B22-D68F-59985A7D2BBF}"/>
              </a:ext>
            </a:extLst>
          </p:cNvPr>
          <p:cNvSpPr/>
          <p:nvPr/>
        </p:nvSpPr>
        <p:spPr>
          <a:xfrm>
            <a:off x="6911998" y="1337679"/>
            <a:ext cx="1440000" cy="36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0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BigQuery </a:t>
            </a:r>
            <a:r>
              <a:rPr lang="ko-KR" altLang="en-US" sz="10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관리자</a:t>
            </a:r>
            <a:endParaRPr lang="en-KR" sz="1000" dirty="0">
              <a:solidFill>
                <a:schemeClr val="tx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3522875-4670-C2BC-CFD2-BCB31EED9B25}"/>
              </a:ext>
            </a:extLst>
          </p:cNvPr>
          <p:cNvSpPr/>
          <p:nvPr/>
        </p:nvSpPr>
        <p:spPr>
          <a:xfrm>
            <a:off x="6911998" y="1810850"/>
            <a:ext cx="1440000" cy="36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0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DataFlow </a:t>
            </a:r>
            <a:r>
              <a:rPr lang="ko-KR" altLang="en-US" sz="10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관리자</a:t>
            </a:r>
            <a:endParaRPr lang="en-KR" sz="1000" dirty="0">
              <a:solidFill>
                <a:schemeClr val="tx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9690E9-D0CA-8AD6-AF10-CE1A8D1C0E94}"/>
              </a:ext>
            </a:extLst>
          </p:cNvPr>
          <p:cNvSpPr/>
          <p:nvPr/>
        </p:nvSpPr>
        <p:spPr>
          <a:xfrm>
            <a:off x="6911998" y="2283705"/>
            <a:ext cx="1440000" cy="36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0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Storage</a:t>
            </a:r>
            <a:r>
              <a:rPr lang="ko-KR" altLang="en-US" sz="10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개체 관리자</a:t>
            </a:r>
            <a:endParaRPr lang="en-KR" sz="1000" dirty="0">
              <a:solidFill>
                <a:schemeClr val="tx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DF68B15-5224-5FD7-2DFA-2158DC77DC01}"/>
              </a:ext>
            </a:extLst>
          </p:cNvPr>
          <p:cNvSpPr/>
          <p:nvPr/>
        </p:nvSpPr>
        <p:spPr>
          <a:xfrm>
            <a:off x="6911998" y="2756560"/>
            <a:ext cx="1440000" cy="36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0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etc</a:t>
            </a: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D87E505E-1410-D8EB-DAB4-EE33D2DE2809}"/>
              </a:ext>
            </a:extLst>
          </p:cNvPr>
          <p:cNvCxnSpPr>
            <a:stCxn id="13" idx="3"/>
            <a:endCxn id="25" idx="1"/>
          </p:cNvCxnSpPr>
          <p:nvPr/>
        </p:nvCxnSpPr>
        <p:spPr>
          <a:xfrm flipV="1">
            <a:off x="6551998" y="1517679"/>
            <a:ext cx="360000" cy="715846"/>
          </a:xfrm>
          <a:prstGeom prst="bentConnector3">
            <a:avLst/>
          </a:prstGeom>
          <a:ln w="190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84B5E534-9960-A5D6-0BBF-442014BA8219}"/>
              </a:ext>
            </a:extLst>
          </p:cNvPr>
          <p:cNvCxnSpPr>
            <a:endCxn id="26" idx="1"/>
          </p:cNvCxnSpPr>
          <p:nvPr/>
        </p:nvCxnSpPr>
        <p:spPr>
          <a:xfrm flipV="1">
            <a:off x="6551998" y="1990850"/>
            <a:ext cx="360000" cy="249029"/>
          </a:xfrm>
          <a:prstGeom prst="bentConnector3">
            <a:avLst/>
          </a:prstGeom>
          <a:ln w="190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6802D064-E4C6-9F95-9BAC-36DDD680EFD3}"/>
              </a:ext>
            </a:extLst>
          </p:cNvPr>
          <p:cNvCxnSpPr>
            <a:stCxn id="13" idx="3"/>
            <a:endCxn id="27" idx="1"/>
          </p:cNvCxnSpPr>
          <p:nvPr/>
        </p:nvCxnSpPr>
        <p:spPr>
          <a:xfrm>
            <a:off x="6551998" y="2233525"/>
            <a:ext cx="360000" cy="230180"/>
          </a:xfrm>
          <a:prstGeom prst="bentConnector3">
            <a:avLst/>
          </a:prstGeom>
          <a:ln w="190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153BAE4-260E-B0FE-CD95-3D38976999A6}"/>
              </a:ext>
            </a:extLst>
          </p:cNvPr>
          <p:cNvGrpSpPr/>
          <p:nvPr/>
        </p:nvGrpSpPr>
        <p:grpSpPr>
          <a:xfrm>
            <a:off x="1504800" y="1368924"/>
            <a:ext cx="2340000" cy="3310367"/>
            <a:chOff x="1310457" y="1368924"/>
            <a:chExt cx="2340000" cy="3310367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A1585A08-ACFA-DFE3-45AF-3BF1574EB5B4}"/>
                </a:ext>
              </a:extLst>
            </p:cNvPr>
            <p:cNvSpPr/>
            <p:nvPr/>
          </p:nvSpPr>
          <p:spPr>
            <a:xfrm>
              <a:off x="1310457" y="1368924"/>
              <a:ext cx="2340000" cy="331036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69F6A3A3-B81E-F69E-1422-14D9BB49833B}"/>
                </a:ext>
              </a:extLst>
            </p:cNvPr>
            <p:cNvSpPr/>
            <p:nvPr/>
          </p:nvSpPr>
          <p:spPr>
            <a:xfrm>
              <a:off x="1670457" y="1642109"/>
              <a:ext cx="1620000" cy="36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0000"/>
                </a:lnSpc>
              </a:pPr>
              <a:r>
                <a:rPr lang="ko-KR" altLang="en-US" sz="1300" b="1" spc="-13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조직 차원에서의 관리</a:t>
              </a:r>
              <a:endParaRPr lang="en-KR" sz="1300" b="1" spc="-130" dirty="0"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  <p:sp>
          <p:nvSpPr>
            <p:cNvPr id="16" name="Folded Corner 15">
              <a:extLst>
                <a:ext uri="{FF2B5EF4-FFF2-40B4-BE49-F238E27FC236}">
                  <a16:creationId xmlns:a16="http://schemas.microsoft.com/office/drawing/2014/main" id="{78D63D01-56EA-78AB-7260-DF4FF3B7FBE4}"/>
                </a:ext>
              </a:extLst>
            </p:cNvPr>
            <p:cNvSpPr/>
            <p:nvPr/>
          </p:nvSpPr>
          <p:spPr>
            <a:xfrm>
              <a:off x="1670457" y="2275294"/>
              <a:ext cx="1620000" cy="543443"/>
            </a:xfrm>
            <a:prstGeom prst="foldedCorner">
              <a:avLst/>
            </a:prstGeom>
            <a:solidFill>
              <a:srgbClr val="8EB6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40000"/>
                </a:lnSpc>
              </a:pPr>
              <a:endParaRPr lang="en-US" altLang="ko-KR" sz="2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  <a:p>
              <a:pPr algn="ctr">
                <a:lnSpc>
                  <a:spcPct val="140000"/>
                </a:lnSpc>
              </a:pPr>
              <a:r>
                <a:rPr lang="ko-KR" altLang="en-US" sz="1200" b="1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클라우드 리소스</a:t>
              </a:r>
              <a:endParaRPr lang="en-US" altLang="ko-KR" sz="12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  <a:p>
              <a:pPr algn="ctr">
                <a:lnSpc>
                  <a:spcPct val="140000"/>
                </a:lnSpc>
              </a:pPr>
              <a:r>
                <a:rPr lang="ko-KR" altLang="en-US" sz="1200" b="1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관리의 간편함</a:t>
              </a:r>
              <a:endParaRPr lang="en-US" altLang="ko-KR" sz="12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  <p:sp>
          <p:nvSpPr>
            <p:cNvPr id="45" name="Folded Corner 44">
              <a:extLst>
                <a:ext uri="{FF2B5EF4-FFF2-40B4-BE49-F238E27FC236}">
                  <a16:creationId xmlns:a16="http://schemas.microsoft.com/office/drawing/2014/main" id="{62504B55-7DE9-D2FE-A0E8-9BCB42CBDAE2}"/>
                </a:ext>
              </a:extLst>
            </p:cNvPr>
            <p:cNvSpPr/>
            <p:nvPr/>
          </p:nvSpPr>
          <p:spPr>
            <a:xfrm>
              <a:off x="1670457" y="2970799"/>
              <a:ext cx="1620000" cy="364216"/>
            </a:xfrm>
            <a:prstGeom prst="foldedCorner">
              <a:avLst/>
            </a:prstGeom>
            <a:solidFill>
              <a:srgbClr val="8EB6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40000"/>
                </a:lnSpc>
              </a:pPr>
              <a:endParaRPr lang="en-US" altLang="ko-KR" sz="2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  <a:p>
              <a:pPr algn="ctr">
                <a:lnSpc>
                  <a:spcPct val="140000"/>
                </a:lnSpc>
              </a:pPr>
              <a:r>
                <a:rPr lang="ko-KR" altLang="en-US" sz="1200" b="1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역할로 그룹화된 권한</a:t>
              </a:r>
              <a:endParaRPr lang="en-US" altLang="ko-KR" sz="12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  <p:sp>
          <p:nvSpPr>
            <p:cNvPr id="46" name="Folded Corner 45">
              <a:extLst>
                <a:ext uri="{FF2B5EF4-FFF2-40B4-BE49-F238E27FC236}">
                  <a16:creationId xmlns:a16="http://schemas.microsoft.com/office/drawing/2014/main" id="{71C1C7E5-137E-0B0E-6DF9-FB59F3EBF5C4}"/>
                </a:ext>
              </a:extLst>
            </p:cNvPr>
            <p:cNvSpPr/>
            <p:nvPr/>
          </p:nvSpPr>
          <p:spPr>
            <a:xfrm>
              <a:off x="1670457" y="3487077"/>
              <a:ext cx="1620000" cy="802202"/>
            </a:xfrm>
            <a:prstGeom prst="foldedCorner">
              <a:avLst/>
            </a:prstGeom>
            <a:solidFill>
              <a:srgbClr val="8EB6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40000"/>
                </a:lnSpc>
              </a:pPr>
              <a:endParaRPr lang="en-US" altLang="ko-KR" sz="2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  <a:p>
              <a:pPr algn="ctr">
                <a:lnSpc>
                  <a:spcPct val="140000"/>
                </a:lnSpc>
              </a:pPr>
              <a:r>
                <a:rPr lang="en-US" altLang="ko-KR" sz="1200" b="1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IAM Policy </a:t>
              </a:r>
              <a:r>
                <a:rPr lang="ko-KR" altLang="en-US" sz="1200" b="1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기반</a:t>
              </a:r>
              <a:endParaRPr lang="en-US" altLang="ko-KR" sz="12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  <a:p>
              <a:pPr algn="ctr">
                <a:lnSpc>
                  <a:spcPct val="140000"/>
                </a:lnSpc>
              </a:pPr>
              <a:r>
                <a:rPr lang="ko-KR" altLang="en-US" sz="1200" b="1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작업 허용 여부 결정</a:t>
              </a:r>
              <a:endParaRPr lang="en-US" altLang="ko-KR" sz="12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5136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/>
          <p:nvPr/>
        </p:nvSpPr>
        <p:spPr>
          <a:xfrm>
            <a:off x="-9150" y="0"/>
            <a:ext cx="923400" cy="5143500"/>
          </a:xfrm>
          <a:prstGeom prst="rect">
            <a:avLst/>
          </a:prstGeom>
          <a:solidFill>
            <a:srgbClr val="6298EE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8"/>
          <p:cNvSpPr/>
          <p:nvPr/>
        </p:nvSpPr>
        <p:spPr>
          <a:xfrm>
            <a:off x="91450" y="911725"/>
            <a:ext cx="1051500" cy="914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06" y="1117279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797" y="2136851"/>
            <a:ext cx="502919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7" name="Google Shape;10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578" y="4175996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8" name="Google Shape;10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587" y="3156424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9" name="Google Shape;10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690" y="235242"/>
            <a:ext cx="455125" cy="36576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E65FC8-C2A7-2A17-C500-C5695CAD0A40}"/>
              </a:ext>
            </a:extLst>
          </p:cNvPr>
          <p:cNvSpPr txBox="1"/>
          <p:nvPr/>
        </p:nvSpPr>
        <p:spPr>
          <a:xfrm>
            <a:off x="1310458" y="362545"/>
            <a:ext cx="6765030" cy="553998"/>
          </a:xfrm>
          <a:prstGeom prst="rect">
            <a:avLst/>
          </a:prstGeom>
          <a:noFill/>
          <a:effectLst>
            <a:outerShdw blurRad="50800" dist="12700" dir="2700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000" spc="-50" dirty="0">
                <a:solidFill>
                  <a:srgbClr val="6298E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Cloud IAM</a:t>
            </a:r>
            <a:r>
              <a:rPr lang="ko-KR" altLang="en-US" sz="3000" spc="-50" dirty="0">
                <a:solidFill>
                  <a:srgbClr val="6298E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2000" spc="-50" dirty="0">
                <a:solidFill>
                  <a:srgbClr val="6298E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(2</a:t>
            </a:r>
            <a:r>
              <a:rPr lang="ko-KR" altLang="en-US" sz="2000" spc="-50" dirty="0">
                <a:solidFill>
                  <a:srgbClr val="6298E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차</a:t>
            </a:r>
            <a:r>
              <a:rPr lang="en-US" altLang="ko-KR" sz="2000" spc="-50" dirty="0">
                <a:solidFill>
                  <a:srgbClr val="6298E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  <a:endParaRPr lang="ko-KR" altLang="en-US" sz="2000" spc="-50" dirty="0">
              <a:solidFill>
                <a:srgbClr val="6298EE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BDD091-A252-D55A-CB99-04F31C1A5E98}"/>
              </a:ext>
            </a:extLst>
          </p:cNvPr>
          <p:cNvSpPr/>
          <p:nvPr/>
        </p:nvSpPr>
        <p:spPr>
          <a:xfrm>
            <a:off x="4795023" y="433656"/>
            <a:ext cx="3769114" cy="3114629"/>
          </a:xfrm>
          <a:prstGeom prst="rect">
            <a:avLst/>
          </a:prstGeom>
          <a:solidFill>
            <a:srgbClr val="E2F4EB"/>
          </a:solidFill>
          <a:ln w="22225">
            <a:solidFill>
              <a:srgbClr val="D4F5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B78820-3C4D-60DC-2843-11A173210FDA}"/>
              </a:ext>
            </a:extLst>
          </p:cNvPr>
          <p:cNvSpPr txBox="1"/>
          <p:nvPr/>
        </p:nvSpPr>
        <p:spPr>
          <a:xfrm>
            <a:off x="4772721" y="454906"/>
            <a:ext cx="1292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757575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Project</a:t>
            </a:r>
            <a:endParaRPr lang="en-KR" sz="1000" b="1" dirty="0">
              <a:solidFill>
                <a:srgbClr val="757575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057F4C-8705-D23A-904B-9CFC0BB4FFA6}"/>
              </a:ext>
            </a:extLst>
          </p:cNvPr>
          <p:cNvSpPr/>
          <p:nvPr/>
        </p:nvSpPr>
        <p:spPr>
          <a:xfrm>
            <a:off x="4872236" y="1363735"/>
            <a:ext cx="3613842" cy="2015343"/>
          </a:xfrm>
          <a:prstGeom prst="rect">
            <a:avLst/>
          </a:prstGeom>
          <a:solidFill>
            <a:srgbClr val="C9D4FE"/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55D6C8-102A-B30E-7DF6-EE612B0130CE}"/>
              </a:ext>
            </a:extLst>
          </p:cNvPr>
          <p:cNvSpPr/>
          <p:nvPr/>
        </p:nvSpPr>
        <p:spPr>
          <a:xfrm>
            <a:off x="5959157" y="722377"/>
            <a:ext cx="1440000" cy="36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data-</a:t>
            </a:r>
            <a:r>
              <a:rPr lang="en-US" sz="1100" dirty="0" err="1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proj</a:t>
            </a:r>
            <a:endParaRPr lang="en-US" sz="1100" dirty="0">
              <a:solidFill>
                <a:schemeClr val="tx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lang="en-KR" sz="600" u="none" strike="noStrike" dirty="0"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lang="en-US" sz="600" u="none" strike="noStrike" dirty="0">
                <a:solidFill>
                  <a:schemeClr val="tx1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JNU-TEAM-03-3)</a:t>
            </a:r>
            <a:endParaRPr lang="en-KR" sz="600" dirty="0">
              <a:solidFill>
                <a:schemeClr val="tx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2F6AFE-A5EF-CA59-1BEF-E78579B9F7B1}"/>
              </a:ext>
            </a:extLst>
          </p:cNvPr>
          <p:cNvSpPr txBox="1"/>
          <p:nvPr/>
        </p:nvSpPr>
        <p:spPr>
          <a:xfrm>
            <a:off x="4872236" y="1375037"/>
            <a:ext cx="1292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757575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Roles</a:t>
            </a:r>
            <a:endParaRPr lang="en-KR" sz="1000" b="1" dirty="0">
              <a:solidFill>
                <a:srgbClr val="757575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5FCAD1-6AC2-4B22-D68F-59985A7D2BBF}"/>
              </a:ext>
            </a:extLst>
          </p:cNvPr>
          <p:cNvSpPr/>
          <p:nvPr/>
        </p:nvSpPr>
        <p:spPr>
          <a:xfrm>
            <a:off x="6911998" y="1488604"/>
            <a:ext cx="1440000" cy="36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0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BigQuery </a:t>
            </a:r>
            <a:r>
              <a:rPr lang="ko-KR" altLang="en-US" sz="10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관리자</a:t>
            </a:r>
            <a:endParaRPr lang="en-KR" sz="1000" dirty="0">
              <a:solidFill>
                <a:schemeClr val="tx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3522875-4670-C2BC-CFD2-BCB31EED9B25}"/>
              </a:ext>
            </a:extLst>
          </p:cNvPr>
          <p:cNvSpPr/>
          <p:nvPr/>
        </p:nvSpPr>
        <p:spPr>
          <a:xfrm>
            <a:off x="6911998" y="1961775"/>
            <a:ext cx="1440000" cy="36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0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DataFlow </a:t>
            </a:r>
            <a:r>
              <a:rPr lang="ko-KR" altLang="en-US" sz="10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관리자</a:t>
            </a:r>
            <a:endParaRPr lang="en-KR" sz="1000" dirty="0">
              <a:solidFill>
                <a:schemeClr val="tx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9690E9-D0CA-8AD6-AF10-CE1A8D1C0E94}"/>
              </a:ext>
            </a:extLst>
          </p:cNvPr>
          <p:cNvSpPr/>
          <p:nvPr/>
        </p:nvSpPr>
        <p:spPr>
          <a:xfrm>
            <a:off x="6911998" y="2434630"/>
            <a:ext cx="1440000" cy="36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0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Storage</a:t>
            </a:r>
            <a:r>
              <a:rPr lang="ko-KR" altLang="en-US" sz="10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개체 관리자</a:t>
            </a:r>
            <a:endParaRPr lang="en-KR" sz="1000" dirty="0">
              <a:solidFill>
                <a:schemeClr val="tx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DF68B15-5224-5FD7-2DFA-2158DC77DC01}"/>
              </a:ext>
            </a:extLst>
          </p:cNvPr>
          <p:cNvSpPr/>
          <p:nvPr/>
        </p:nvSpPr>
        <p:spPr>
          <a:xfrm>
            <a:off x="6911998" y="2907485"/>
            <a:ext cx="1440000" cy="36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0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etc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9842590-5B34-925E-C0BB-96587AEF4C84}"/>
              </a:ext>
            </a:extLst>
          </p:cNvPr>
          <p:cNvGrpSpPr/>
          <p:nvPr/>
        </p:nvGrpSpPr>
        <p:grpSpPr>
          <a:xfrm>
            <a:off x="1504487" y="1368925"/>
            <a:ext cx="2340000" cy="3310367"/>
            <a:chOff x="1310457" y="1368924"/>
            <a:chExt cx="2340000" cy="3310367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A1585A08-ACFA-DFE3-45AF-3BF1574EB5B4}"/>
                </a:ext>
              </a:extLst>
            </p:cNvPr>
            <p:cNvSpPr/>
            <p:nvPr/>
          </p:nvSpPr>
          <p:spPr>
            <a:xfrm>
              <a:off x="1310457" y="1368924"/>
              <a:ext cx="2340000" cy="331036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69F6A3A3-B81E-F69E-1422-14D9BB49833B}"/>
                </a:ext>
              </a:extLst>
            </p:cNvPr>
            <p:cNvSpPr/>
            <p:nvPr/>
          </p:nvSpPr>
          <p:spPr>
            <a:xfrm>
              <a:off x="1670457" y="1642109"/>
              <a:ext cx="1620000" cy="36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0000"/>
                </a:lnSpc>
              </a:pPr>
              <a:r>
                <a:rPr lang="ko-KR" altLang="en-US" sz="1300" b="1" spc="-13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개별 사용자 권한 관리</a:t>
              </a:r>
              <a:endParaRPr lang="en-KR" sz="1300" b="1" spc="-130" dirty="0"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  <p:sp>
          <p:nvSpPr>
            <p:cNvPr id="16" name="Folded Corner 15">
              <a:extLst>
                <a:ext uri="{FF2B5EF4-FFF2-40B4-BE49-F238E27FC236}">
                  <a16:creationId xmlns:a16="http://schemas.microsoft.com/office/drawing/2014/main" id="{78D63D01-56EA-78AB-7260-DF4FF3B7FBE4}"/>
                </a:ext>
              </a:extLst>
            </p:cNvPr>
            <p:cNvSpPr/>
            <p:nvPr/>
          </p:nvSpPr>
          <p:spPr>
            <a:xfrm>
              <a:off x="1670457" y="2275294"/>
              <a:ext cx="1620000" cy="881130"/>
            </a:xfrm>
            <a:prstGeom prst="foldedCorner">
              <a:avLst/>
            </a:prstGeom>
            <a:solidFill>
              <a:srgbClr val="8EB6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40000"/>
                </a:lnSpc>
              </a:pPr>
              <a:endParaRPr lang="en-US" altLang="ko-KR" sz="4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  <a:p>
              <a:pPr algn="ctr">
                <a:lnSpc>
                  <a:spcPct val="140000"/>
                </a:lnSpc>
              </a:pPr>
              <a:r>
                <a:rPr lang="ko-KR" altLang="en-US" sz="1200" b="1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프로젝트마다</a:t>
              </a:r>
              <a:endParaRPr lang="en-US" altLang="ko-KR" sz="12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  <a:p>
              <a:pPr algn="ctr">
                <a:lnSpc>
                  <a:spcPct val="140000"/>
                </a:lnSpc>
              </a:pPr>
              <a:r>
                <a:rPr lang="ko-KR" altLang="en-US" sz="1200" b="1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유저에게 개별적으로</a:t>
              </a:r>
              <a:endParaRPr lang="en-US" altLang="ko-KR" sz="12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  <a:p>
              <a:pPr algn="ctr">
                <a:lnSpc>
                  <a:spcPct val="140000"/>
                </a:lnSpc>
              </a:pPr>
              <a:r>
                <a:rPr lang="ko-KR" altLang="en-US" sz="1200" b="1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서비스 권한 부여</a:t>
              </a:r>
              <a:endParaRPr lang="en-US" altLang="ko-KR" sz="12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  <p:sp>
          <p:nvSpPr>
            <p:cNvPr id="46" name="Folded Corner 45">
              <a:extLst>
                <a:ext uri="{FF2B5EF4-FFF2-40B4-BE49-F238E27FC236}">
                  <a16:creationId xmlns:a16="http://schemas.microsoft.com/office/drawing/2014/main" id="{71C1C7E5-137E-0B0E-6DF9-FB59F3EBF5C4}"/>
                </a:ext>
              </a:extLst>
            </p:cNvPr>
            <p:cNvSpPr/>
            <p:nvPr/>
          </p:nvSpPr>
          <p:spPr>
            <a:xfrm>
              <a:off x="1670457" y="3311371"/>
              <a:ext cx="1620000" cy="1092490"/>
            </a:xfrm>
            <a:prstGeom prst="foldedCorner">
              <a:avLst/>
            </a:prstGeom>
            <a:solidFill>
              <a:srgbClr val="8EB6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40000"/>
                </a:lnSpc>
              </a:pPr>
              <a:endParaRPr lang="en-US" altLang="ko-KR" sz="2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  <a:p>
              <a:pPr algn="ctr">
                <a:lnSpc>
                  <a:spcPct val="140000"/>
                </a:lnSpc>
              </a:pPr>
              <a:endParaRPr lang="en-US" altLang="ko-KR" sz="4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  <a:p>
              <a:pPr algn="ctr">
                <a:lnSpc>
                  <a:spcPct val="140000"/>
                </a:lnSpc>
              </a:pPr>
              <a:r>
                <a:rPr lang="ko-KR" altLang="en-US" sz="1100" b="1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애플리케이션의</a:t>
              </a:r>
              <a:endParaRPr lang="en-US" altLang="ko-KR" sz="11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  <a:p>
              <a:pPr algn="ctr">
                <a:lnSpc>
                  <a:spcPct val="140000"/>
                </a:lnSpc>
              </a:pPr>
              <a:r>
                <a:rPr lang="ko-KR" altLang="en-US" sz="1100" b="1" spc="-12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다양한 논리적 구성요소의</a:t>
              </a:r>
              <a:endParaRPr lang="en-US" altLang="ko-KR" sz="1100" b="1" spc="-120" dirty="0"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  <a:p>
              <a:pPr algn="ctr">
                <a:lnSpc>
                  <a:spcPct val="140000"/>
                </a:lnSpc>
              </a:pPr>
              <a:r>
                <a:rPr lang="ko-KR" altLang="en-US" sz="1100" b="1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개별적 서비스 계정 생성 가능</a:t>
              </a:r>
              <a:endParaRPr lang="en-US" altLang="ko-KR" sz="11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1CBCF1E-5B25-77EA-892C-798296F6BBA3}"/>
              </a:ext>
            </a:extLst>
          </p:cNvPr>
          <p:cNvSpPr/>
          <p:nvPr/>
        </p:nvSpPr>
        <p:spPr>
          <a:xfrm>
            <a:off x="5172117" y="2214546"/>
            <a:ext cx="1440000" cy="36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데이터 파트 담당자</a:t>
            </a:r>
            <a:endParaRPr lang="en-US" sz="1100" dirty="0">
              <a:solidFill>
                <a:schemeClr val="tx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E84ECD37-10AB-79FA-00E0-E6E87579DA75}"/>
              </a:ext>
            </a:extLst>
          </p:cNvPr>
          <p:cNvCxnSpPr>
            <a:stCxn id="13" idx="2"/>
            <a:endCxn id="6" idx="0"/>
          </p:cNvCxnSpPr>
          <p:nvPr/>
        </p:nvCxnSpPr>
        <p:spPr>
          <a:xfrm rot="5400000">
            <a:off x="5719553" y="1254941"/>
            <a:ext cx="1132169" cy="787040"/>
          </a:xfrm>
          <a:prstGeom prst="bentConnector3">
            <a:avLst/>
          </a:prstGeom>
          <a:ln w="190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54451AF-1B8D-A5DF-61D6-8E7C26320505}"/>
              </a:ext>
            </a:extLst>
          </p:cNvPr>
          <p:cNvSpPr txBox="1"/>
          <p:nvPr/>
        </p:nvSpPr>
        <p:spPr>
          <a:xfrm>
            <a:off x="5853201" y="1424998"/>
            <a:ext cx="8416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rgbClr val="757575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User Invite</a:t>
            </a:r>
            <a:endParaRPr lang="en-KR" sz="800" b="1" dirty="0">
              <a:solidFill>
                <a:srgbClr val="757575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7866B02-B1BC-2DE3-F579-BD1A9FB3D337}"/>
              </a:ext>
            </a:extLst>
          </p:cNvPr>
          <p:cNvGrpSpPr/>
          <p:nvPr/>
        </p:nvGrpSpPr>
        <p:grpSpPr>
          <a:xfrm>
            <a:off x="4781686" y="3714118"/>
            <a:ext cx="1800000" cy="1220859"/>
            <a:chOff x="4487747" y="4641173"/>
            <a:chExt cx="3791416" cy="285258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C50D186-593A-D411-936A-B746CBB4B492}"/>
                </a:ext>
              </a:extLst>
            </p:cNvPr>
            <p:cNvSpPr/>
            <p:nvPr/>
          </p:nvSpPr>
          <p:spPr>
            <a:xfrm>
              <a:off x="4510048" y="4641173"/>
              <a:ext cx="3769115" cy="2852582"/>
            </a:xfrm>
            <a:prstGeom prst="rect">
              <a:avLst/>
            </a:prstGeom>
            <a:solidFill>
              <a:srgbClr val="E2F4EB"/>
            </a:solidFill>
            <a:ln w="22225">
              <a:solidFill>
                <a:srgbClr val="D4F5E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EEC3518-A202-95CE-8553-FF8A94CAA56C}"/>
                </a:ext>
              </a:extLst>
            </p:cNvPr>
            <p:cNvSpPr txBox="1"/>
            <p:nvPr/>
          </p:nvSpPr>
          <p:spPr>
            <a:xfrm>
              <a:off x="4487747" y="4856247"/>
              <a:ext cx="1687002" cy="575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rgbClr val="757575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Project</a:t>
              </a:r>
              <a:endParaRPr lang="en-KR" sz="1000" b="1" dirty="0">
                <a:solidFill>
                  <a:srgbClr val="757575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0A23B42-5E80-FEBA-2F10-5D8CEDBE89F0}"/>
                </a:ext>
              </a:extLst>
            </p:cNvPr>
            <p:cNvSpPr/>
            <p:nvPr/>
          </p:nvSpPr>
          <p:spPr>
            <a:xfrm>
              <a:off x="4587263" y="5611759"/>
              <a:ext cx="3613841" cy="1712786"/>
            </a:xfrm>
            <a:prstGeom prst="rect">
              <a:avLst/>
            </a:prstGeom>
            <a:solidFill>
              <a:srgbClr val="C9D4FE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A190619-A303-04AA-280E-F472C88E6A7C}"/>
                </a:ext>
              </a:extLst>
            </p:cNvPr>
            <p:cNvSpPr txBox="1"/>
            <p:nvPr/>
          </p:nvSpPr>
          <p:spPr>
            <a:xfrm>
              <a:off x="4587262" y="5653655"/>
              <a:ext cx="1934699" cy="575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rgbClr val="757575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Roles</a:t>
              </a:r>
              <a:endParaRPr lang="en-KR" sz="1000" b="1" dirty="0">
                <a:solidFill>
                  <a:srgbClr val="757575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55BD537-B391-F2FB-EAE8-56649CB17300}"/>
                </a:ext>
              </a:extLst>
            </p:cNvPr>
            <p:cNvSpPr/>
            <p:nvPr/>
          </p:nvSpPr>
          <p:spPr>
            <a:xfrm>
              <a:off x="4887144" y="6160013"/>
              <a:ext cx="2971177" cy="71181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AI</a:t>
              </a:r>
              <a:r>
                <a:rPr lang="ko-KR" altLang="en-US" sz="1100" dirty="0">
                  <a:solidFill>
                    <a:schemeClr val="tx1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 파트 담당자</a:t>
              </a:r>
              <a:endParaRPr lang="en-US" sz="110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F0E4764-CFFB-CF96-9239-C3F80418E46A}"/>
              </a:ext>
            </a:extLst>
          </p:cNvPr>
          <p:cNvGrpSpPr/>
          <p:nvPr/>
        </p:nvGrpSpPr>
        <p:grpSpPr>
          <a:xfrm>
            <a:off x="6764137" y="3714118"/>
            <a:ext cx="1800000" cy="1220859"/>
            <a:chOff x="4487747" y="4641173"/>
            <a:chExt cx="3791416" cy="285258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1BD1A28-A706-A72D-B0AC-C952DD65258B}"/>
                </a:ext>
              </a:extLst>
            </p:cNvPr>
            <p:cNvSpPr/>
            <p:nvPr/>
          </p:nvSpPr>
          <p:spPr>
            <a:xfrm>
              <a:off x="4510048" y="4641173"/>
              <a:ext cx="3769115" cy="2852582"/>
            </a:xfrm>
            <a:prstGeom prst="rect">
              <a:avLst/>
            </a:prstGeom>
            <a:solidFill>
              <a:srgbClr val="E2F4EB"/>
            </a:solidFill>
            <a:ln w="22225">
              <a:solidFill>
                <a:srgbClr val="D4F5E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CC7ECF2-A4AA-3960-066C-09AB2AD9A4D4}"/>
                </a:ext>
              </a:extLst>
            </p:cNvPr>
            <p:cNvSpPr txBox="1"/>
            <p:nvPr/>
          </p:nvSpPr>
          <p:spPr>
            <a:xfrm>
              <a:off x="4487747" y="4856247"/>
              <a:ext cx="1687002" cy="575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rgbClr val="757575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Project</a:t>
              </a:r>
              <a:endParaRPr lang="en-KR" sz="1000" b="1" dirty="0">
                <a:solidFill>
                  <a:srgbClr val="757575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9A51A28-38CB-AEC1-3948-15D6F85D725D}"/>
                </a:ext>
              </a:extLst>
            </p:cNvPr>
            <p:cNvSpPr/>
            <p:nvPr/>
          </p:nvSpPr>
          <p:spPr>
            <a:xfrm>
              <a:off x="4587263" y="5611759"/>
              <a:ext cx="3613841" cy="1712786"/>
            </a:xfrm>
            <a:prstGeom prst="rect">
              <a:avLst/>
            </a:prstGeom>
            <a:solidFill>
              <a:srgbClr val="C9D4FE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3D97BE5-AB58-FAE2-6CC1-7D43E59DEBDE}"/>
                </a:ext>
              </a:extLst>
            </p:cNvPr>
            <p:cNvSpPr txBox="1"/>
            <p:nvPr/>
          </p:nvSpPr>
          <p:spPr>
            <a:xfrm>
              <a:off x="4587262" y="5653655"/>
              <a:ext cx="1934699" cy="575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rgbClr val="757575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Roles</a:t>
              </a:r>
              <a:endParaRPr lang="en-KR" sz="1000" b="1" dirty="0">
                <a:solidFill>
                  <a:srgbClr val="757575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3665866-FC28-6852-3D8D-446F242D55A1}"/>
                </a:ext>
              </a:extLst>
            </p:cNvPr>
            <p:cNvSpPr/>
            <p:nvPr/>
          </p:nvSpPr>
          <p:spPr>
            <a:xfrm>
              <a:off x="4887144" y="6160013"/>
              <a:ext cx="2971177" cy="71181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spc="-110" dirty="0">
                  <a:solidFill>
                    <a:schemeClr val="tx1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Server</a:t>
              </a:r>
              <a:r>
                <a:rPr lang="ko-KR" altLang="en-US" sz="1100" spc="-110" dirty="0">
                  <a:solidFill>
                    <a:schemeClr val="tx1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 파트 담당자</a:t>
              </a:r>
              <a:endParaRPr lang="en-US" sz="1100" spc="-110" dirty="0">
                <a:solidFill>
                  <a:schemeClr val="tx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9484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/>
          <p:nvPr/>
        </p:nvSpPr>
        <p:spPr>
          <a:xfrm>
            <a:off x="-9150" y="0"/>
            <a:ext cx="923400" cy="5143500"/>
          </a:xfrm>
          <a:prstGeom prst="rect">
            <a:avLst/>
          </a:prstGeom>
          <a:solidFill>
            <a:srgbClr val="6298EE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8"/>
          <p:cNvSpPr/>
          <p:nvPr/>
        </p:nvSpPr>
        <p:spPr>
          <a:xfrm>
            <a:off x="91450" y="911725"/>
            <a:ext cx="1051500" cy="914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06" y="1117279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797" y="2136851"/>
            <a:ext cx="502919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7" name="Google Shape;10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578" y="4175996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8" name="Google Shape;10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587" y="3156424"/>
            <a:ext cx="502921" cy="503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9" name="Google Shape;10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690" y="235242"/>
            <a:ext cx="455125" cy="36576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06BFED-A5F0-8501-6511-3E8BA10D6907}"/>
              </a:ext>
            </a:extLst>
          </p:cNvPr>
          <p:cNvSpPr txBox="1"/>
          <p:nvPr/>
        </p:nvSpPr>
        <p:spPr>
          <a:xfrm>
            <a:off x="1310458" y="362545"/>
            <a:ext cx="6765030" cy="553998"/>
          </a:xfrm>
          <a:prstGeom prst="rect">
            <a:avLst/>
          </a:prstGeom>
          <a:noFill/>
          <a:effectLst>
            <a:outerShdw blurRad="50800" dist="12700" dir="2700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000" spc="-50" dirty="0">
                <a:solidFill>
                  <a:srgbClr val="6298E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Network</a:t>
            </a:r>
            <a:endParaRPr lang="ko-KR" altLang="en-US" sz="3000" spc="-50" dirty="0">
              <a:solidFill>
                <a:srgbClr val="6298EE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789E36-0E28-DE92-920E-FF012CB10C3E}"/>
              </a:ext>
            </a:extLst>
          </p:cNvPr>
          <p:cNvSpPr txBox="1"/>
          <p:nvPr/>
        </p:nvSpPr>
        <p:spPr>
          <a:xfrm>
            <a:off x="1388796" y="2048218"/>
            <a:ext cx="1699355" cy="307777"/>
          </a:xfrm>
          <a:prstGeom prst="rect">
            <a:avLst/>
          </a:prstGeom>
          <a:noFill/>
          <a:effectLst>
            <a:outerShdw blurRad="50800" dist="17547" dir="2700000" algn="tl" rotWithShape="0">
              <a:prstClr val="black">
                <a:alpha val="22928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7BDE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  <a:cs typeface="Noto Sans Kannada" panose="020B0502040504020204" pitchFamily="34" charset="0"/>
              </a:rPr>
              <a:t>VM Instance</a:t>
            </a:r>
            <a:endParaRPr lang="en-KR" b="1" dirty="0">
              <a:solidFill>
                <a:srgbClr val="407BDE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  <a:cs typeface="Noto Sans Kannada" panose="020B050204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5444B0-A29A-8DE0-DFE4-67CC118525B4}"/>
              </a:ext>
            </a:extLst>
          </p:cNvPr>
          <p:cNvSpPr txBox="1"/>
          <p:nvPr/>
        </p:nvSpPr>
        <p:spPr>
          <a:xfrm>
            <a:off x="3863843" y="2058285"/>
            <a:ext cx="1699355" cy="307777"/>
          </a:xfrm>
          <a:prstGeom prst="rect">
            <a:avLst/>
          </a:prstGeom>
          <a:noFill/>
          <a:effectLst>
            <a:outerShdw blurRad="50800" dist="17547" dir="2700000" algn="tl" rotWithShape="0">
              <a:prstClr val="black">
                <a:alpha val="22928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7BDE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  <a:cs typeface="Noto Sans Kannada" panose="020B0502040504020204" pitchFamily="34" charset="0"/>
              </a:rPr>
              <a:t>Firewall</a:t>
            </a:r>
            <a:endParaRPr lang="en-KR" b="1" dirty="0">
              <a:solidFill>
                <a:srgbClr val="407BDE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  <a:cs typeface="Noto Sans Kannada" panose="020B0502040504020204" pitchFamily="34" charset="0"/>
            </a:endParaRPr>
          </a:p>
        </p:txBody>
      </p:sp>
      <p:pic>
        <p:nvPicPr>
          <p:cNvPr id="15" name="Picture 14" descr="A blue hexagon with a white symbol on it&#10;&#10;Description automatically generated">
            <a:extLst>
              <a:ext uri="{FF2B5EF4-FFF2-40B4-BE49-F238E27FC236}">
                <a16:creationId xmlns:a16="http://schemas.microsoft.com/office/drawing/2014/main" id="{B68E5F62-0001-0C63-52D7-F029463875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180" y="1236294"/>
            <a:ext cx="1235175" cy="822646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4417B72B-77F2-0675-BC02-15B457FC986F}"/>
              </a:ext>
            </a:extLst>
          </p:cNvPr>
          <p:cNvGrpSpPr/>
          <p:nvPr/>
        </p:nvGrpSpPr>
        <p:grpSpPr>
          <a:xfrm>
            <a:off x="6408741" y="1290441"/>
            <a:ext cx="1709629" cy="1065554"/>
            <a:chOff x="6408741" y="1290441"/>
            <a:chExt cx="1709629" cy="106555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3C6D195-F1B1-B688-B1B4-E580C61384E0}"/>
                </a:ext>
              </a:extLst>
            </p:cNvPr>
            <p:cNvSpPr txBox="1"/>
            <p:nvPr/>
          </p:nvSpPr>
          <p:spPr>
            <a:xfrm>
              <a:off x="6419015" y="2048218"/>
              <a:ext cx="1699355" cy="307777"/>
            </a:xfrm>
            <a:prstGeom prst="rect">
              <a:avLst/>
            </a:prstGeom>
            <a:noFill/>
            <a:effectLst>
              <a:outerShdw blurRad="50800" dist="17547" dir="2700000" algn="tl" rotWithShape="0">
                <a:prstClr val="black">
                  <a:alpha val="22928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407BDE"/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  <a:cs typeface="Noto Sans Kannada" panose="020B0502040504020204" pitchFamily="34" charset="0"/>
                </a:rPr>
                <a:t>VPC Peering</a:t>
              </a:r>
              <a:endParaRPr lang="en-KR" b="1" dirty="0">
                <a:solidFill>
                  <a:srgbClr val="407BDE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  <a:cs typeface="Noto Sans Kannada" panose="020B0502040504020204" pitchFamily="34" charset="0"/>
              </a:endParaRP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C4983AC-AEDC-A647-FBF2-E4A064E4C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408741" y="1290441"/>
              <a:ext cx="658800" cy="658800"/>
            </a:xfrm>
            <a:prstGeom prst="rect">
              <a:avLst/>
            </a:prstGeom>
          </p:spPr>
        </p:pic>
      </p:grpSp>
      <p:pic>
        <p:nvPicPr>
          <p:cNvPr id="17" name="Picture 16" descr="A blue hexagon with white dots and lines&#10;&#10;Description automatically generated">
            <a:extLst>
              <a:ext uri="{FF2B5EF4-FFF2-40B4-BE49-F238E27FC236}">
                <a16:creationId xmlns:a16="http://schemas.microsoft.com/office/drawing/2014/main" id="{09EC0669-5A9B-CDD2-EDCD-549B35C0B3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63843" y="1334417"/>
            <a:ext cx="619200" cy="619200"/>
          </a:xfrm>
          <a:prstGeom prst="rect">
            <a:avLst/>
          </a:prstGeom>
        </p:spPr>
      </p:pic>
      <p:pic>
        <p:nvPicPr>
          <p:cNvPr id="6" name="Picture 5" descr="A white background with blue text&#10;&#10;Description automatically generated">
            <a:extLst>
              <a:ext uri="{FF2B5EF4-FFF2-40B4-BE49-F238E27FC236}">
                <a16:creationId xmlns:a16="http://schemas.microsoft.com/office/drawing/2014/main" id="{457BA397-E358-433D-D2E4-1E62E1CCC7C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26973"/>
          <a:stretch/>
        </p:blipFill>
        <p:spPr>
          <a:xfrm>
            <a:off x="4178602" y="3149044"/>
            <a:ext cx="4460278" cy="132965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AA0DA79-E2EE-7A0B-1D32-65302D8943AB}"/>
              </a:ext>
            </a:extLst>
          </p:cNvPr>
          <p:cNvGrpSpPr/>
          <p:nvPr/>
        </p:nvGrpSpPr>
        <p:grpSpPr>
          <a:xfrm>
            <a:off x="1388796" y="2790073"/>
            <a:ext cx="2343862" cy="2047603"/>
            <a:chOff x="3117093" y="318459"/>
            <a:chExt cx="2343862" cy="2047603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8F6DFA1-FAA0-BFBC-5A61-5F9FEE19F261}"/>
                </a:ext>
              </a:extLst>
            </p:cNvPr>
            <p:cNvSpPr/>
            <p:nvPr/>
          </p:nvSpPr>
          <p:spPr>
            <a:xfrm>
              <a:off x="3117093" y="318459"/>
              <a:ext cx="2343862" cy="204760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40000"/>
                </a:lnSpc>
              </a:pPr>
              <a:endParaRPr lang="en-KR" sz="1200" spc="-50" dirty="0">
                <a:solidFill>
                  <a:schemeClr val="accent1">
                    <a:lumMod val="7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6D386164-2ABC-0734-4589-D662BA417CAB}"/>
                </a:ext>
              </a:extLst>
            </p:cNvPr>
            <p:cNvSpPr/>
            <p:nvPr/>
          </p:nvSpPr>
          <p:spPr>
            <a:xfrm>
              <a:off x="3362494" y="491828"/>
              <a:ext cx="1855558" cy="36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b="1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관리형 인스턴스 그룹</a:t>
              </a:r>
              <a:endParaRPr lang="en-KR" sz="12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7F3A2E1-987D-72A9-609C-B6DEE9CB1877}"/>
                </a:ext>
              </a:extLst>
            </p:cNvPr>
            <p:cNvSpPr/>
            <p:nvPr/>
          </p:nvSpPr>
          <p:spPr>
            <a:xfrm>
              <a:off x="3362494" y="964763"/>
              <a:ext cx="1855558" cy="117208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0000"/>
                </a:lnSpc>
              </a:pPr>
              <a:r>
                <a:rPr lang="en-US" altLang="ko-KR" sz="1200" b="1" spc="-5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1.</a:t>
              </a:r>
              <a:r>
                <a:rPr lang="ko-KR" altLang="en-US" sz="1200" b="1" spc="-5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 오토 스케일링</a:t>
              </a:r>
              <a:endParaRPr lang="en-US" altLang="ko-KR" sz="1200" b="1" spc="-50" dirty="0"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  <a:p>
              <a:pPr algn="ctr">
                <a:lnSpc>
                  <a:spcPct val="110000"/>
                </a:lnSpc>
              </a:pPr>
              <a:r>
                <a:rPr lang="en-US" altLang="ko-KR" sz="1200" b="1" spc="-5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2.</a:t>
              </a:r>
              <a:r>
                <a:rPr lang="ko-KR" altLang="en-US" sz="1200" b="1" spc="-5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 트래픽 부하 분산</a:t>
              </a:r>
              <a:endParaRPr lang="en-US" altLang="ko-KR" sz="1200" b="1" spc="-50" dirty="0"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  <a:p>
              <a:pPr algn="ctr">
                <a:lnSpc>
                  <a:spcPct val="110000"/>
                </a:lnSpc>
              </a:pPr>
              <a:r>
                <a:rPr lang="en-US" altLang="ko-KR" sz="1200" b="1" spc="-5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3.</a:t>
              </a:r>
              <a:r>
                <a:rPr lang="ko-KR" altLang="en-US" sz="1200" b="1" spc="-5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 앱 배포 간소화</a:t>
              </a:r>
              <a:endParaRPr lang="en-KR" sz="1200" b="1" spc="-50" dirty="0"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18FE8CA-FBDA-4963-9F29-34C29089736F}"/>
              </a:ext>
            </a:extLst>
          </p:cNvPr>
          <p:cNvGrpSpPr/>
          <p:nvPr/>
        </p:nvGrpSpPr>
        <p:grpSpPr>
          <a:xfrm>
            <a:off x="3863843" y="1334417"/>
            <a:ext cx="1699355" cy="1031645"/>
            <a:chOff x="3863843" y="1334417"/>
            <a:chExt cx="1699355" cy="103164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43CFD4-BF4C-5B6F-2651-FAD7CA7119A6}"/>
                </a:ext>
              </a:extLst>
            </p:cNvPr>
            <p:cNvSpPr txBox="1"/>
            <p:nvPr/>
          </p:nvSpPr>
          <p:spPr>
            <a:xfrm>
              <a:off x="3863843" y="2058285"/>
              <a:ext cx="1699355" cy="307777"/>
            </a:xfrm>
            <a:prstGeom prst="rect">
              <a:avLst/>
            </a:prstGeom>
            <a:noFill/>
            <a:effectLst>
              <a:outerShdw blurRad="50800" dist="17547" dir="2700000" algn="tl" rotWithShape="0">
                <a:prstClr val="black">
                  <a:alpha val="22928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  <a:cs typeface="Noto Sans Kannada" panose="020B0502040504020204" pitchFamily="34" charset="0"/>
                </a:rPr>
                <a:t>Firewall</a:t>
              </a:r>
              <a:endParaRPr lang="en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  <a:cs typeface="Noto Sans Kannada" panose="020B0502040504020204" pitchFamily="34" charset="0"/>
              </a:endParaRPr>
            </a:p>
          </p:txBody>
        </p:sp>
        <p:pic>
          <p:nvPicPr>
            <p:cNvPr id="21" name="Picture 20" descr="A blue hexagon with white dots and lines&#10;&#10;Description automatically generated">
              <a:extLst>
                <a:ext uri="{FF2B5EF4-FFF2-40B4-BE49-F238E27FC236}">
                  <a16:creationId xmlns:a16="http://schemas.microsoft.com/office/drawing/2014/main" id="{4FFA5337-A57D-89FC-78AD-FE11299DC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863843" y="1334417"/>
              <a:ext cx="619200" cy="619200"/>
            </a:xfrm>
            <a:prstGeom prst="rect">
              <a:avLst/>
            </a:prstGeom>
            <a:noFill/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A22DA0-EA80-F115-B68F-54B4DF71ECC4}"/>
              </a:ext>
            </a:extLst>
          </p:cNvPr>
          <p:cNvGrpSpPr/>
          <p:nvPr/>
        </p:nvGrpSpPr>
        <p:grpSpPr>
          <a:xfrm>
            <a:off x="6408967" y="1290441"/>
            <a:ext cx="1709629" cy="1065554"/>
            <a:chOff x="6408741" y="1290441"/>
            <a:chExt cx="1709629" cy="1065554"/>
          </a:xfrm>
          <a:effectLst>
            <a:glow>
              <a:schemeClr val="accent1"/>
            </a:glow>
          </a:effectLst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0F926BA-5BA7-94AF-7FC1-03FBFF530600}"/>
                </a:ext>
              </a:extLst>
            </p:cNvPr>
            <p:cNvSpPr txBox="1"/>
            <p:nvPr/>
          </p:nvSpPr>
          <p:spPr>
            <a:xfrm>
              <a:off x="6419015" y="2048218"/>
              <a:ext cx="1699355" cy="307777"/>
            </a:xfrm>
            <a:prstGeom prst="rect">
              <a:avLst/>
            </a:prstGeom>
            <a:noFill/>
            <a:effectLst>
              <a:outerShdw blurRad="50800" dist="17547" dir="2700000" algn="tl" rotWithShape="0">
                <a:prstClr val="black">
                  <a:alpha val="22928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  <a:cs typeface="Noto Sans Kannada" panose="020B0502040504020204" pitchFamily="34" charset="0"/>
                </a:rPr>
                <a:t>VPC Peering</a:t>
              </a:r>
              <a:endParaRPr lang="en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  <a:cs typeface="Noto Sans Kannada" panose="020B0502040504020204" pitchFamily="34" charset="0"/>
              </a:endParaRPr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11C66266-90DF-EC5E-D747-36C3C3780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408741" y="1290441"/>
              <a:ext cx="658800" cy="6588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7624B74-53F5-275A-BBEE-01F5BC1E7901}"/>
              </a:ext>
            </a:extLst>
          </p:cNvPr>
          <p:cNvGrpSpPr/>
          <p:nvPr/>
        </p:nvGrpSpPr>
        <p:grpSpPr>
          <a:xfrm>
            <a:off x="6337872" y="2795684"/>
            <a:ext cx="2343862" cy="2047603"/>
            <a:chOff x="3117093" y="318459"/>
            <a:chExt cx="2343862" cy="2047603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2C86ECDE-75C4-7157-EE21-9C830312A919}"/>
                </a:ext>
              </a:extLst>
            </p:cNvPr>
            <p:cNvSpPr/>
            <p:nvPr/>
          </p:nvSpPr>
          <p:spPr>
            <a:xfrm>
              <a:off x="3117093" y="318459"/>
              <a:ext cx="2343862" cy="204760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40000"/>
                </a:lnSpc>
              </a:pPr>
              <a:endParaRPr lang="en-KR" sz="1200" spc="-50" dirty="0">
                <a:solidFill>
                  <a:schemeClr val="accent1">
                    <a:lumMod val="7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93BB3899-3F98-7D9D-8F4C-542B66C28A7C}"/>
                </a:ext>
              </a:extLst>
            </p:cNvPr>
            <p:cNvSpPr/>
            <p:nvPr/>
          </p:nvSpPr>
          <p:spPr>
            <a:xfrm>
              <a:off x="3362494" y="491828"/>
              <a:ext cx="1855558" cy="36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b="1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방화벽 설정</a:t>
              </a:r>
              <a:endParaRPr lang="en-KR" sz="12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C86B69F6-88BB-9938-3B84-A19139F106DF}"/>
                </a:ext>
              </a:extLst>
            </p:cNvPr>
            <p:cNvSpPr/>
            <p:nvPr/>
          </p:nvSpPr>
          <p:spPr>
            <a:xfrm>
              <a:off x="3362494" y="964763"/>
              <a:ext cx="1855558" cy="117208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0000"/>
                </a:lnSpc>
              </a:pPr>
              <a:r>
                <a:rPr lang="en-US" altLang="ko-KR" sz="1200" b="1" spc="-5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1.</a:t>
              </a:r>
              <a:r>
                <a:rPr lang="ko-KR" altLang="en-US" sz="1200" b="1" spc="-5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 규칙 설계</a:t>
              </a:r>
              <a:endParaRPr lang="en-US" altLang="ko-KR" sz="1200" b="1" spc="-50" dirty="0"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  <a:p>
              <a:pPr algn="ctr">
                <a:lnSpc>
                  <a:spcPct val="110000"/>
                </a:lnSpc>
              </a:pPr>
              <a:r>
                <a:rPr lang="en-US" altLang="ko-KR" sz="1200" b="1" spc="-5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2.</a:t>
              </a:r>
              <a:r>
                <a:rPr lang="ko-KR" altLang="en-US" sz="1200" b="1" spc="-5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 권한 부여</a:t>
              </a:r>
              <a:endParaRPr lang="en-US" altLang="ko-KR" sz="1200" b="1" spc="-50" dirty="0"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  <a:p>
              <a:pPr algn="ctr">
                <a:lnSpc>
                  <a:spcPct val="110000"/>
                </a:lnSpc>
              </a:pPr>
              <a:r>
                <a:rPr lang="en-US" altLang="ko-KR" sz="1200" b="1" spc="-5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3.</a:t>
              </a:r>
              <a:r>
                <a:rPr lang="ko-KR" altLang="en-US" sz="1200" b="1" spc="-5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 프로토콜</a:t>
              </a:r>
              <a:r>
                <a:rPr lang="en-US" altLang="ko-KR" sz="1200" b="1" spc="-5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/</a:t>
              </a:r>
              <a:r>
                <a:rPr lang="ko-KR" altLang="en-US" sz="1200" b="1" spc="-5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포트 설정</a:t>
              </a:r>
              <a:endParaRPr lang="en-KR" sz="1200" b="1" spc="-50" dirty="0"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</p:grpSp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D527C1C0-92B1-0CA3-30D3-DB42D6F4FBF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66096" y="3248115"/>
            <a:ext cx="4906222" cy="112638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9FE1E23F-32C4-0546-0E9D-14B9A7CE75D7}"/>
              </a:ext>
            </a:extLst>
          </p:cNvPr>
          <p:cNvGrpSpPr/>
          <p:nvPr/>
        </p:nvGrpSpPr>
        <p:grpSpPr>
          <a:xfrm>
            <a:off x="1081180" y="1236294"/>
            <a:ext cx="2006971" cy="1119701"/>
            <a:chOff x="1081180" y="1236294"/>
            <a:chExt cx="2006971" cy="111970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C12E09A-2EC4-7F3E-CFD5-6E9F483E3175}"/>
                </a:ext>
              </a:extLst>
            </p:cNvPr>
            <p:cNvSpPr txBox="1"/>
            <p:nvPr/>
          </p:nvSpPr>
          <p:spPr>
            <a:xfrm>
              <a:off x="1388796" y="2048218"/>
              <a:ext cx="1699355" cy="307777"/>
            </a:xfrm>
            <a:prstGeom prst="rect">
              <a:avLst/>
            </a:prstGeom>
            <a:noFill/>
            <a:effectLst>
              <a:outerShdw blurRad="50800" dist="17547" dir="2700000" algn="tl" rotWithShape="0">
                <a:prstClr val="black">
                  <a:alpha val="22928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market Sans TTF Bold" panose="02000000000000000000" pitchFamily="2" charset="-128"/>
                  <a:ea typeface="Gmarket Sans TTF Bold" panose="02000000000000000000" pitchFamily="2" charset="-128"/>
                  <a:cs typeface="Noto Sans Kannada" panose="020B0502040504020204" pitchFamily="34" charset="0"/>
                </a:rPr>
                <a:t>VM Instance</a:t>
              </a:r>
              <a:endParaRPr lang="en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  <a:cs typeface="Noto Sans Kannada" panose="020B0502040504020204" pitchFamily="34" charset="0"/>
              </a:endParaRPr>
            </a:p>
          </p:txBody>
        </p:sp>
        <p:pic>
          <p:nvPicPr>
            <p:cNvPr id="32" name="Picture 31" descr="A blue hexagon with a white symbol on it&#10;&#10;Description automatically generated">
              <a:extLst>
                <a:ext uri="{FF2B5EF4-FFF2-40B4-BE49-F238E27FC236}">
                  <a16:creationId xmlns:a16="http://schemas.microsoft.com/office/drawing/2014/main" id="{FAC9CA86-7200-B9A1-CC2D-9B1A0DC43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81180" y="1236294"/>
              <a:ext cx="1235175" cy="822646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DD2C9C5-8A04-7FB0-172F-BD1357304595}"/>
              </a:ext>
            </a:extLst>
          </p:cNvPr>
          <p:cNvGrpSpPr/>
          <p:nvPr/>
        </p:nvGrpSpPr>
        <p:grpSpPr>
          <a:xfrm>
            <a:off x="1238139" y="2782164"/>
            <a:ext cx="2343862" cy="2047603"/>
            <a:chOff x="3117093" y="318459"/>
            <a:chExt cx="2343862" cy="2047603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BC864514-C318-99A6-1D8C-D37882514D7B}"/>
                </a:ext>
              </a:extLst>
            </p:cNvPr>
            <p:cNvSpPr/>
            <p:nvPr/>
          </p:nvSpPr>
          <p:spPr>
            <a:xfrm>
              <a:off x="3117093" y="318459"/>
              <a:ext cx="2343862" cy="204760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40000"/>
                </a:lnSpc>
              </a:pPr>
              <a:endParaRPr lang="en-KR" sz="1200" spc="-50" dirty="0">
                <a:solidFill>
                  <a:schemeClr val="accent1">
                    <a:lumMod val="7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8226E4E0-50F2-7975-4786-7C77686003C8}"/>
                </a:ext>
              </a:extLst>
            </p:cNvPr>
            <p:cNvSpPr/>
            <p:nvPr/>
          </p:nvSpPr>
          <p:spPr>
            <a:xfrm>
              <a:off x="3362494" y="491828"/>
              <a:ext cx="1855558" cy="36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0000"/>
                </a:lnSpc>
              </a:pPr>
              <a:r>
                <a:rPr lang="ko-KR" altLang="en-US" sz="1200" b="1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프로젝트 별 리소스 통신</a:t>
              </a:r>
              <a:endParaRPr lang="en-KR" sz="12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6360ABEA-2A03-A8BE-4A00-63D2313A4ACB}"/>
                </a:ext>
              </a:extLst>
            </p:cNvPr>
            <p:cNvSpPr/>
            <p:nvPr/>
          </p:nvSpPr>
          <p:spPr>
            <a:xfrm>
              <a:off x="3362494" y="964763"/>
              <a:ext cx="1855558" cy="117208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0000"/>
                </a:lnSpc>
              </a:pPr>
              <a:r>
                <a:rPr lang="en-US" altLang="ko-KR" sz="1200" b="1" spc="-5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1.</a:t>
              </a:r>
              <a:r>
                <a:rPr lang="ko-KR" altLang="en-US" sz="1200" b="1" spc="-5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 </a:t>
              </a:r>
              <a:r>
                <a:rPr lang="ko-KR" altLang="en-US" sz="1200" b="1" spc="-50" dirty="0" err="1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피어링</a:t>
              </a:r>
              <a:r>
                <a:rPr lang="ko-KR" altLang="en-US" sz="1200" b="1" spc="-5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 연결 설정</a:t>
              </a:r>
              <a:endParaRPr lang="en-US" altLang="ko-KR" sz="1200" b="1" spc="-50" dirty="0"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  <a:p>
              <a:pPr algn="ctr">
                <a:lnSpc>
                  <a:spcPct val="110000"/>
                </a:lnSpc>
              </a:pPr>
              <a:r>
                <a:rPr lang="en-US" altLang="ko-KR" sz="1200" b="1" spc="-5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2.</a:t>
              </a:r>
              <a:r>
                <a:rPr lang="ko-KR" altLang="en-US" sz="1200" b="1" spc="-5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 </a:t>
              </a:r>
              <a:r>
                <a:rPr lang="ko-KR" altLang="en-US" sz="1200" b="1" spc="-10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커스텀 교환 경로 설정</a:t>
              </a:r>
              <a:endParaRPr lang="en-US" altLang="ko-KR" sz="1200" b="1" spc="-100" dirty="0"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  <a:p>
              <a:pPr algn="ctr">
                <a:lnSpc>
                  <a:spcPct val="110000"/>
                </a:lnSpc>
              </a:pPr>
              <a:r>
                <a:rPr lang="en-US" altLang="ko-KR" sz="1200" b="1" spc="-5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3.</a:t>
              </a:r>
              <a:r>
                <a:rPr lang="ko-KR" altLang="en-US" sz="1200" b="1" spc="-5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 </a:t>
              </a:r>
              <a:r>
                <a:rPr lang="ko-KR" altLang="en-US" sz="1200" b="1" spc="-50" dirty="0" err="1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서브넷</a:t>
              </a:r>
              <a:r>
                <a:rPr lang="ko-KR" altLang="en-US" sz="1200" b="1" spc="-50" dirty="0"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 경로 상호작용</a:t>
              </a:r>
              <a:endParaRPr lang="en-KR" sz="1200" b="1" spc="-50" dirty="0">
                <a:latin typeface="Gmarket Sans TTF Medium" panose="02000000000000000000" pitchFamily="2" charset="-128"/>
                <a:ea typeface="Gmarket Sans TTF Medium" panose="02000000000000000000" pitchFamily="2" charset="-128"/>
              </a:endParaRPr>
            </a:p>
          </p:txBody>
        </p:sp>
      </p:grpSp>
      <p:pic>
        <p:nvPicPr>
          <p:cNvPr id="39" name="Picture 38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5FB2D234-D5D1-8924-B43B-ABF4301FDDA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36915" y="3356084"/>
            <a:ext cx="5211976" cy="89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2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5032</TotalTime>
  <Words>3808</Words>
  <Application>Microsoft Macintosh PowerPoint</Application>
  <PresentationFormat>On-screen Show (16:9)</PresentationFormat>
  <Paragraphs>775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6" baseType="lpstr">
      <vt:lpstr>Arial</vt:lpstr>
      <vt:lpstr>Gmarket Sans TTF Bold</vt:lpstr>
      <vt:lpstr>Söhne</vt:lpstr>
      <vt:lpstr>Century Gothic</vt:lpstr>
      <vt:lpstr>noto</vt:lpstr>
      <vt:lpstr>Cambria Math</vt:lpstr>
      <vt:lpstr>BM HANNA 11yrs old OTF</vt:lpstr>
      <vt:lpstr>Wingdings</vt:lpstr>
      <vt:lpstr>Gmarket Sans TTF Medium</vt:lpstr>
      <vt:lpstr>배달의민족 한나는 열한살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박지환</cp:lastModifiedBy>
  <cp:revision>33</cp:revision>
  <dcterms:modified xsi:type="dcterms:W3CDTF">2023-08-29T06:55:19Z</dcterms:modified>
  <cp:category/>
</cp:coreProperties>
</file>